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9"/>
  </p:notesMasterIdLst>
  <p:handoutMasterIdLst>
    <p:handoutMasterId r:id="rId20"/>
  </p:handoutMasterIdLst>
  <p:sldIdLst>
    <p:sldId id="256" r:id="rId2"/>
    <p:sldId id="290" r:id="rId3"/>
    <p:sldId id="372" r:id="rId4"/>
    <p:sldId id="332" r:id="rId5"/>
    <p:sldId id="258" r:id="rId6"/>
    <p:sldId id="311" r:id="rId7"/>
    <p:sldId id="373" r:id="rId8"/>
    <p:sldId id="370" r:id="rId9"/>
    <p:sldId id="368" r:id="rId10"/>
    <p:sldId id="374" r:id="rId11"/>
    <p:sldId id="375" r:id="rId12"/>
    <p:sldId id="366" r:id="rId13"/>
    <p:sldId id="314" r:id="rId14"/>
    <p:sldId id="376" r:id="rId15"/>
    <p:sldId id="325" r:id="rId16"/>
    <p:sldId id="266" r:id="rId17"/>
    <p:sldId id="281" r:id="rId1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FFFFFF"/>
    <a:srgbClr val="33CCCC"/>
    <a:srgbClr val="4DC3AD"/>
    <a:srgbClr val="BBE0E3"/>
    <a:srgbClr val="00CC99"/>
    <a:srgbClr val="66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7366" autoAdjust="0"/>
  </p:normalViewPr>
  <p:slideViewPr>
    <p:cSldViewPr>
      <p:cViewPr varScale="1">
        <p:scale>
          <a:sx n="60" d="100"/>
          <a:sy n="60" d="100"/>
        </p:scale>
        <p:origin x="-85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1987" y="-77"/>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FF565EB-2C8A-45A6-9B64-7C4390DDD95D}" type="datetimeFigureOut">
              <a:rPr lang="en-US" smtClean="0"/>
              <a:pPr/>
              <a:t>5/10/2011</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F4E58C4-BA38-48E0-ADA0-DAB25CCF17E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39DAB36-99EF-46FA-A697-0BF926F1B940}" type="datetimeFigureOut">
              <a:rPr lang="en-US" smtClean="0"/>
              <a:pPr/>
              <a:t>5/10/2011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416EE20C-3ABF-415A-B4B5-DE181B46C2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6EE20C-3ABF-415A-B4B5-DE181B46C26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same goal can be achieved with a 2-time frame model. Test for s-a-1 on y is a test for slow-to-rise fault on line xx’</a:t>
            </a:r>
            <a:endParaRPr lang="en-US" dirty="0" smtClean="0"/>
          </a:p>
          <a:p>
            <a:r>
              <a:rPr lang="en-US" dirty="0" smtClean="0"/>
              <a:t>LOS</a:t>
            </a:r>
            <a:r>
              <a:rPr lang="en-US" baseline="0" dirty="0" smtClean="0"/>
              <a:t> can be constructed similarly.</a:t>
            </a:r>
          </a:p>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model can be further</a:t>
            </a:r>
            <a:r>
              <a:rPr lang="en-US" baseline="0" dirty="0" smtClean="0"/>
              <a:t> simplified to get rid the multiplexers. Using multiplexers here is to clearly show the mechanisms for generating exclusive test for transition fault pairs.</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the experimental results for ISCAS 85 benchmark</a:t>
            </a:r>
            <a:r>
              <a:rPr lang="en-US" baseline="0" dirty="0" smtClean="0"/>
              <a:t> circuits, obtained with our diagnostic ATPG system. Second column is the number of faults, then number of detection test vectors, fault coverage, CPU times in seconds for detection ATPG, and Diagnostic coverage for detection test vectors. In diagnostic phase, first column shows the number of exclusive test. Next is the aborted pairs, which means the DATPG system cannot find exclusive test for these pairs. Next column is the number of equivalent pairs. We can see that most of the aborted pairs are functionally equivalent. This</a:t>
            </a:r>
            <a:r>
              <a:rPr lang="en-US" dirty="0" smtClean="0"/>
              <a:t> shows the necessity of equivalence checking. The diagnostic coverage listed here are calculated after equivalence checking, without which the numbers will be much lower. For c1355 and c6288 the diagnostic coverage increased significantly.</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all for listening. Any Questions?</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416EE20C-3ABF-415A-B4B5-DE181B46C26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a single copy of CUT. Assume fault f1 is line x1 stuck at a and fault f2 is line x2 stuck at b. The goal is to find exclusive test vector for this fault pair with only one copy of CUT.</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model can be further simplified. Only</a:t>
            </a:r>
            <a:r>
              <a:rPr lang="en-US" baseline="0" dirty="0" smtClean="0"/>
              <a:t> 2 or 3 additional primary gates are needed for exclusive test generation according to the value of a and b.</a:t>
            </a:r>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6EE20C-3ABF-415A-B4B5-DE181B46C26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C530E284-0764-4DDD-9867-70A962737A64}"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68E22BC8-0FC4-48E7-85E8-FF0A8603D89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919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919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033603BD-88F8-4816-B732-005D14FB150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5551DFC1-2DE9-466C-B296-661A7F7832F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5"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solidFill>
                  <a:srgbClr val="FFFFFF"/>
                </a:solidFill>
              </a:defRPr>
            </a:lvl1pPr>
          </a:lstStyle>
          <a:p>
            <a:pPr>
              <a:defRPr/>
            </a:pPr>
            <a:fld id="{E0A0246E-D9AA-4653-B850-F551AE99703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6"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solidFill>
                  <a:srgbClr val="FFFFFF"/>
                </a:solidFill>
              </a:defRPr>
            </a:lvl1pPr>
          </a:lstStyle>
          <a:p>
            <a:pPr>
              <a:defRPr/>
            </a:pPr>
            <a:fld id="{ADFCE794-754A-4D49-93C0-3A90E2AE8AD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8"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solidFill>
                  <a:srgbClr val="FFFFFF"/>
                </a:solidFill>
              </a:defRPr>
            </a:lvl1pPr>
          </a:lstStyle>
          <a:p>
            <a:pPr>
              <a:defRPr/>
            </a:pPr>
            <a:fld id="{53F23180-0551-4800-90B5-AA5CB6FED2D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4"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solidFill>
                  <a:srgbClr val="FFFFFF"/>
                </a:solidFill>
              </a:defRPr>
            </a:lvl1pPr>
          </a:lstStyle>
          <a:p>
            <a:pPr>
              <a:defRPr/>
            </a:pPr>
            <a:fld id="{DA200C81-0010-4324-B977-3E90467927E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3"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solidFill>
                  <a:srgbClr val="FFFFFF"/>
                </a:solidFill>
              </a:defRPr>
            </a:lvl1pPr>
          </a:lstStyle>
          <a:p>
            <a:pPr>
              <a:defRPr/>
            </a:pPr>
            <a:fld id="{A3FAC1D5-F5EF-427E-A65B-FBCFD718ACB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6"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solidFill>
                  <a:srgbClr val="FFFFFF"/>
                </a:solidFill>
              </a:defRPr>
            </a:lvl1pPr>
          </a:lstStyle>
          <a:p>
            <a:pPr>
              <a:defRPr/>
            </a:pPr>
            <a:fld id="{B55B5D5A-8B6D-4780-920D-10CAA7B52B7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solidFill>
                  <a:srgbClr val="FFFFFF"/>
                </a:solidFill>
              </a:defRPr>
            </a:lvl1pPr>
          </a:lstStyle>
          <a:p>
            <a:pPr>
              <a:defRPr/>
            </a:pPr>
            <a:r>
              <a:rPr lang="en-US" smtClean="0"/>
              <a:t>May  12th</a:t>
            </a:r>
            <a:endParaRPr lang="en-US" dirty="0"/>
          </a:p>
        </p:txBody>
      </p:sp>
      <p:sp>
        <p:nvSpPr>
          <p:cNvPr id="6" name="Rectangle 3"/>
          <p:cNvSpPr>
            <a:spLocks noGrp="1" noChangeArrowheads="1"/>
          </p:cNvSpPr>
          <p:nvPr>
            <p:ph type="ftr" sz="quarter" idx="11"/>
          </p:nvPr>
        </p:nvSpPr>
        <p:spPr>
          <a:ln/>
        </p:spPr>
        <p:txBody>
          <a:bodyPr/>
          <a:lstStyle>
            <a:lvl1pPr>
              <a:defRPr>
                <a:solidFill>
                  <a:srgbClr val="FFFFFF"/>
                </a:solidFill>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solidFill>
                  <a:srgbClr val="FFFFFF"/>
                </a:solidFill>
              </a:defRPr>
            </a:lvl1pPr>
          </a:lstStyle>
          <a:p>
            <a:pPr>
              <a:defRPr/>
            </a:pPr>
            <a:fld id="{C0834567-3FDF-435F-B644-1A02F7547F1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10E34"/>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solidFill>
                  <a:srgbClr val="FFFFFF"/>
                </a:solidFill>
              </a:defRPr>
            </a:lvl1pPr>
          </a:lstStyle>
          <a:p>
            <a:pPr fontAlgn="base">
              <a:spcBef>
                <a:spcPct val="0"/>
              </a:spcBef>
              <a:spcAft>
                <a:spcPct val="0"/>
              </a:spcAft>
              <a:defRPr/>
            </a:pPr>
            <a:r>
              <a:rPr lang="en-US" smtClean="0"/>
              <a:t>May  12th</a:t>
            </a:r>
            <a:endParaRPr lang="en-US" dirty="0"/>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solidFill>
                  <a:srgbClr val="FFFFFF"/>
                </a:solidFill>
              </a:defRPr>
            </a:lvl1pPr>
          </a:lstStyle>
          <a:p>
            <a:pPr fontAlgn="base">
              <a:spcBef>
                <a:spcPct val="0"/>
              </a:spcBef>
              <a:spcAft>
                <a:spcPct val="0"/>
              </a:spcAft>
              <a:defRPr/>
            </a:pPr>
            <a:endParaRPr lang="en-US" dirty="0"/>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solidFill>
                  <a:srgbClr val="FFFFFF"/>
                </a:solidFill>
              </a:defRPr>
            </a:lvl1pPr>
          </a:lstStyle>
          <a:p>
            <a:pPr fontAlgn="base">
              <a:spcBef>
                <a:spcPct val="0"/>
              </a:spcBef>
              <a:spcAft>
                <a:spcPct val="0"/>
              </a:spcAft>
              <a:defRPr/>
            </a:pPr>
            <a:fld id="{84F88A1E-A4D0-4A8D-BAC4-A0592CA87995}" type="slidenum">
              <a:rPr lang="en-US" smtClean="0"/>
              <a:pPr fontAlgn="base">
                <a:spcBef>
                  <a:spcPct val="0"/>
                </a:spcBef>
                <a:spcAft>
                  <a:spcPct val="0"/>
                </a:spcAft>
                <a:defRPr/>
              </a:pPr>
              <a:t>‹#›</a:t>
            </a:fld>
            <a:endParaRPr lang="en-US"/>
          </a:p>
        </p:txBody>
      </p:sp>
      <p:sp>
        <p:nvSpPr>
          <p:cNvPr id="2053"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T</a:t>
            </a:r>
          </a:p>
        </p:txBody>
      </p:sp>
      <p:sp>
        <p:nvSpPr>
          <p:cNvPr id="2054"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p:txStyles>
    <p:titleStyle>
      <a:lvl1pPr algn="l" rtl="0" eaLnBrk="0" fontAlgn="base" hangingPunct="0">
        <a:spcBef>
          <a:spcPct val="0"/>
        </a:spcBef>
        <a:spcAft>
          <a:spcPct val="0"/>
        </a:spcAft>
        <a:defRPr sz="3600" b="1">
          <a:solidFill>
            <a:srgbClr val="FAFD00"/>
          </a:solidFill>
          <a:latin typeface="+mj-lt"/>
          <a:ea typeface="+mj-ea"/>
          <a:cs typeface="+mj-cs"/>
        </a:defRPr>
      </a:lvl1pPr>
      <a:lvl2pPr algn="l" rtl="0" eaLnBrk="0" fontAlgn="base" hangingPunct="0">
        <a:spcBef>
          <a:spcPct val="0"/>
        </a:spcBef>
        <a:spcAft>
          <a:spcPct val="0"/>
        </a:spcAft>
        <a:defRPr sz="3600" b="1">
          <a:solidFill>
            <a:srgbClr val="FAFD00"/>
          </a:solidFill>
          <a:latin typeface="Arial" charset="0"/>
        </a:defRPr>
      </a:lvl2pPr>
      <a:lvl3pPr algn="l" rtl="0" eaLnBrk="0" fontAlgn="base" hangingPunct="0">
        <a:spcBef>
          <a:spcPct val="0"/>
        </a:spcBef>
        <a:spcAft>
          <a:spcPct val="0"/>
        </a:spcAft>
        <a:defRPr sz="3600" b="1">
          <a:solidFill>
            <a:srgbClr val="FAFD00"/>
          </a:solidFill>
          <a:latin typeface="Arial" charset="0"/>
        </a:defRPr>
      </a:lvl3pPr>
      <a:lvl4pPr algn="l" rtl="0" eaLnBrk="0" fontAlgn="base" hangingPunct="0">
        <a:spcBef>
          <a:spcPct val="0"/>
        </a:spcBef>
        <a:spcAft>
          <a:spcPct val="0"/>
        </a:spcAft>
        <a:defRPr sz="3600" b="1">
          <a:solidFill>
            <a:srgbClr val="FAFD00"/>
          </a:solidFill>
          <a:latin typeface="Arial" charset="0"/>
        </a:defRPr>
      </a:lvl4pPr>
      <a:lvl5pPr algn="l" rtl="0" eaLnBrk="0" fontAlgn="base" hangingPunct="0">
        <a:spcBef>
          <a:spcPct val="0"/>
        </a:spcBef>
        <a:spcAft>
          <a:spcPct val="0"/>
        </a:spcAft>
        <a:defRPr sz="3600" b="1">
          <a:solidFill>
            <a:srgbClr val="FAFD00"/>
          </a:solidFill>
          <a:latin typeface="Arial" charset="0"/>
        </a:defRPr>
      </a:lvl5pPr>
      <a:lvl6pPr marL="457200" algn="l" rtl="0" fontAlgn="base">
        <a:spcBef>
          <a:spcPct val="0"/>
        </a:spcBef>
        <a:spcAft>
          <a:spcPct val="0"/>
        </a:spcAft>
        <a:defRPr sz="3600" b="1">
          <a:solidFill>
            <a:srgbClr val="FAFD00"/>
          </a:solidFill>
          <a:latin typeface="Arial" charset="0"/>
        </a:defRPr>
      </a:lvl6pPr>
      <a:lvl7pPr marL="914400" algn="l" rtl="0" fontAlgn="base">
        <a:spcBef>
          <a:spcPct val="0"/>
        </a:spcBef>
        <a:spcAft>
          <a:spcPct val="0"/>
        </a:spcAft>
        <a:defRPr sz="3600" b="1">
          <a:solidFill>
            <a:srgbClr val="FAFD00"/>
          </a:solidFill>
          <a:latin typeface="Arial" charset="0"/>
        </a:defRPr>
      </a:lvl7pPr>
      <a:lvl8pPr marL="1371600" algn="l" rtl="0" fontAlgn="base">
        <a:spcBef>
          <a:spcPct val="0"/>
        </a:spcBef>
        <a:spcAft>
          <a:spcPct val="0"/>
        </a:spcAft>
        <a:defRPr sz="3600" b="1">
          <a:solidFill>
            <a:srgbClr val="FAFD00"/>
          </a:solidFill>
          <a:latin typeface="Arial" charset="0"/>
        </a:defRPr>
      </a:lvl8pPr>
      <a:lvl9pPr marL="1828800" algn="l" rtl="0" fontAlgn="base">
        <a:spcBef>
          <a:spcPct val="0"/>
        </a:spcBef>
        <a:spcAft>
          <a:spcPct val="0"/>
        </a:spcAft>
        <a:defRPr sz="3600" b="1">
          <a:solidFill>
            <a:srgbClr val="FAFD00"/>
          </a:solidFill>
          <a:latin typeface="Arial" charset="0"/>
        </a:defRPr>
      </a:lvl9pPr>
    </p:titleStyle>
    <p:bodyStyle>
      <a:lvl1pPr marL="342900" indent="-342900" algn="l" rtl="0" eaLnBrk="0" fontAlgn="base" hangingPunct="0">
        <a:lnSpc>
          <a:spcPct val="125000"/>
        </a:lnSpc>
        <a:spcBef>
          <a:spcPct val="20000"/>
        </a:spcBef>
        <a:spcAft>
          <a:spcPct val="0"/>
        </a:spcAft>
        <a:buClr>
          <a:srgbClr val="FAFD00"/>
        </a:buClr>
        <a:buChar char="•"/>
        <a:defRPr sz="2800">
          <a:solidFill>
            <a:srgbClr val="FAFD00"/>
          </a:solidFill>
          <a:latin typeface="+mn-lt"/>
          <a:ea typeface="+mn-ea"/>
          <a:cs typeface="+mn-cs"/>
        </a:defRPr>
      </a:lvl1pPr>
      <a:lvl2pPr marL="742950" indent="-285750" algn="l" rtl="0" eaLnBrk="0" fontAlgn="base" hangingPunct="0">
        <a:spcBef>
          <a:spcPct val="20000"/>
        </a:spcBef>
        <a:spcAft>
          <a:spcPct val="0"/>
        </a:spcAft>
        <a:buClr>
          <a:srgbClr val="FAFD00"/>
        </a:buClr>
        <a:buChar char="–"/>
        <a:defRPr sz="2800">
          <a:solidFill>
            <a:srgbClr val="FAFD00"/>
          </a:solidFill>
          <a:latin typeface="+mn-lt"/>
        </a:defRPr>
      </a:lvl2pPr>
      <a:lvl3pPr marL="1143000" indent="-228600" algn="l" rtl="0" eaLnBrk="0" fontAlgn="base" hangingPunct="0">
        <a:spcBef>
          <a:spcPct val="20000"/>
        </a:spcBef>
        <a:spcAft>
          <a:spcPct val="0"/>
        </a:spcAft>
        <a:buClr>
          <a:srgbClr val="FAFD00"/>
        </a:buClr>
        <a:buChar char="•"/>
        <a:defRPr sz="2400">
          <a:solidFill>
            <a:srgbClr val="FAFD00"/>
          </a:solidFill>
          <a:latin typeface="+mn-lt"/>
        </a:defRPr>
      </a:lvl3pPr>
      <a:lvl4pPr marL="1600200" indent="-228600" algn="l" rtl="0" eaLnBrk="0" fontAlgn="base" hangingPunct="0">
        <a:spcBef>
          <a:spcPct val="20000"/>
        </a:spcBef>
        <a:spcAft>
          <a:spcPct val="0"/>
        </a:spcAft>
        <a:buClr>
          <a:srgbClr val="FAFD00"/>
        </a:buClr>
        <a:buChar char="–"/>
        <a:defRPr sz="2000">
          <a:solidFill>
            <a:srgbClr val="FAFD00"/>
          </a:solidFill>
          <a:latin typeface="+mn-lt"/>
        </a:defRPr>
      </a:lvl4pPr>
      <a:lvl5pPr marL="2057400" indent="-228600" algn="l" rtl="0" eaLnBrk="0" fontAlgn="base" hangingPunct="0">
        <a:spcBef>
          <a:spcPct val="20000"/>
        </a:spcBef>
        <a:spcAft>
          <a:spcPct val="0"/>
        </a:spcAft>
        <a:buClr>
          <a:srgbClr val="FAFD00"/>
        </a:buClr>
        <a:buChar char="•"/>
        <a:defRPr sz="2000">
          <a:solidFill>
            <a:srgbClr val="FAFD00"/>
          </a:solidFill>
          <a:latin typeface="+mn-lt"/>
        </a:defRPr>
      </a:lvl5pPr>
      <a:lvl6pPr marL="2514600" indent="-228600" algn="l" rtl="0" fontAlgn="base">
        <a:spcBef>
          <a:spcPct val="20000"/>
        </a:spcBef>
        <a:spcAft>
          <a:spcPct val="0"/>
        </a:spcAft>
        <a:buClr>
          <a:srgbClr val="FAFD00"/>
        </a:buClr>
        <a:buChar char="•"/>
        <a:defRPr sz="2000">
          <a:solidFill>
            <a:srgbClr val="FAFD00"/>
          </a:solidFill>
          <a:latin typeface="+mn-lt"/>
        </a:defRPr>
      </a:lvl6pPr>
      <a:lvl7pPr marL="2971800" indent="-228600" algn="l" rtl="0" fontAlgn="base">
        <a:spcBef>
          <a:spcPct val="20000"/>
        </a:spcBef>
        <a:spcAft>
          <a:spcPct val="0"/>
        </a:spcAft>
        <a:buClr>
          <a:srgbClr val="FAFD00"/>
        </a:buClr>
        <a:buChar char="•"/>
        <a:defRPr sz="2000">
          <a:solidFill>
            <a:srgbClr val="FAFD00"/>
          </a:solidFill>
          <a:latin typeface="+mn-lt"/>
        </a:defRPr>
      </a:lvl7pPr>
      <a:lvl8pPr marL="3429000" indent="-228600" algn="l" rtl="0" fontAlgn="base">
        <a:spcBef>
          <a:spcPct val="20000"/>
        </a:spcBef>
        <a:spcAft>
          <a:spcPct val="0"/>
        </a:spcAft>
        <a:buClr>
          <a:srgbClr val="FAFD00"/>
        </a:buClr>
        <a:buChar char="•"/>
        <a:defRPr sz="2000">
          <a:solidFill>
            <a:srgbClr val="FAFD00"/>
          </a:solidFill>
          <a:latin typeface="+mn-lt"/>
        </a:defRPr>
      </a:lvl8pPr>
      <a:lvl9pPr marL="3886200" indent="-228600" algn="l" rtl="0" fontAlgn="base">
        <a:spcBef>
          <a:spcPct val="20000"/>
        </a:spcBef>
        <a:spcAft>
          <a:spcPct val="0"/>
        </a:spcAft>
        <a:buClr>
          <a:srgbClr val="FAFD00"/>
        </a:buClr>
        <a:buChar char="•"/>
        <a:defRPr sz="2000">
          <a:solidFill>
            <a:srgbClr val="FAFD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3" cstate="print"/>
          <a:srcRect/>
          <a:stretch>
            <a:fillRect/>
          </a:stretch>
        </p:blipFill>
        <p:spPr bwMode="auto">
          <a:xfrm>
            <a:off x="7715250" y="0"/>
            <a:ext cx="1428750" cy="1104900"/>
          </a:xfrm>
          <a:prstGeom prst="rect">
            <a:avLst/>
          </a:prstGeom>
          <a:noFill/>
          <a:ln w="9525">
            <a:noFill/>
            <a:miter lim="800000"/>
            <a:headEnd/>
            <a:tailEnd/>
          </a:ln>
        </p:spPr>
      </p:pic>
      <p:sp>
        <p:nvSpPr>
          <p:cNvPr id="2" name="Title 1"/>
          <p:cNvSpPr>
            <a:spLocks noGrp="1"/>
          </p:cNvSpPr>
          <p:nvPr>
            <p:ph type="ctrTitle"/>
          </p:nvPr>
        </p:nvSpPr>
        <p:spPr>
          <a:xfrm>
            <a:off x="381000" y="1219200"/>
            <a:ext cx="8610600" cy="1752599"/>
          </a:xfrm>
        </p:spPr>
        <p:txBody>
          <a:bodyPr/>
          <a:lstStyle/>
          <a:p>
            <a:pPr algn="ctr"/>
            <a:r>
              <a:rPr lang="en-US" dirty="0" smtClean="0"/>
              <a:t>Diagnostic Test Generation and Fault Simulation Algorithms for</a:t>
            </a:r>
            <a:br>
              <a:rPr lang="en-US" dirty="0" smtClean="0"/>
            </a:br>
            <a:r>
              <a:rPr lang="en-US" dirty="0" smtClean="0"/>
              <a:t>Transition Faults</a:t>
            </a:r>
            <a:endParaRPr lang="en-US" dirty="0"/>
          </a:p>
        </p:txBody>
      </p:sp>
      <p:sp>
        <p:nvSpPr>
          <p:cNvPr id="3" name="Subtitle 2"/>
          <p:cNvSpPr>
            <a:spLocks noGrp="1"/>
          </p:cNvSpPr>
          <p:nvPr>
            <p:ph type="subTitle" idx="1"/>
          </p:nvPr>
        </p:nvSpPr>
        <p:spPr>
          <a:xfrm>
            <a:off x="1371600" y="3505200"/>
            <a:ext cx="6400800" cy="1752600"/>
          </a:xfrm>
        </p:spPr>
        <p:txBody>
          <a:bodyPr/>
          <a:lstStyle/>
          <a:p>
            <a:r>
              <a:rPr lang="en-US" dirty="0" smtClean="0">
                <a:solidFill>
                  <a:srgbClr val="FFFFFF"/>
                </a:solidFill>
              </a:rPr>
              <a:t>Yu Zhang</a:t>
            </a:r>
          </a:p>
          <a:p>
            <a:r>
              <a:rPr lang="en-US" dirty="0" smtClean="0">
                <a:solidFill>
                  <a:srgbClr val="FFFFFF"/>
                </a:solidFill>
              </a:rPr>
              <a:t> </a:t>
            </a:r>
            <a:r>
              <a:rPr lang="en-US" dirty="0" err="1" smtClean="0">
                <a:solidFill>
                  <a:srgbClr val="FFFFFF"/>
                </a:solidFill>
              </a:rPr>
              <a:t>Vishwani</a:t>
            </a:r>
            <a:r>
              <a:rPr lang="en-US" dirty="0" smtClean="0">
                <a:solidFill>
                  <a:srgbClr val="FFFFFF"/>
                </a:solidFill>
              </a:rPr>
              <a:t> D. </a:t>
            </a:r>
            <a:r>
              <a:rPr lang="en-US" dirty="0" err="1" smtClean="0">
                <a:solidFill>
                  <a:srgbClr val="FFFFFF"/>
                </a:solidFill>
              </a:rPr>
              <a:t>Agrawal</a:t>
            </a:r>
            <a:endParaRPr lang="en-US" dirty="0" smtClean="0">
              <a:solidFill>
                <a:srgbClr val="FFFFFF"/>
              </a:solidFill>
            </a:endParaRPr>
          </a:p>
          <a:p>
            <a:r>
              <a:rPr lang="en-US" dirty="0" smtClean="0">
                <a:solidFill>
                  <a:srgbClr val="FFFFFF"/>
                </a:solidFill>
              </a:rPr>
              <a:t>Auburn University, Auburn, Alabama 36849 USA</a:t>
            </a:r>
            <a:endParaRPr lang="en-US" dirty="0">
              <a:solidFill>
                <a:srgbClr val="FFFFFF"/>
              </a:solidFill>
            </a:endParaRPr>
          </a:p>
        </p:txBody>
      </p:sp>
      <p:sp>
        <p:nvSpPr>
          <p:cNvPr id="5" name="Date Placeholder 4"/>
          <p:cNvSpPr>
            <a:spLocks noGrp="1"/>
          </p:cNvSpPr>
          <p:nvPr>
            <p:ph type="dt" sz="half" idx="10"/>
          </p:nvPr>
        </p:nvSpPr>
        <p:spPr/>
        <p:txBody>
          <a:bodyPr/>
          <a:lstStyle/>
          <a:p>
            <a:r>
              <a:rPr lang="en-US" smtClean="0"/>
              <a:t>May  12th</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Detection Test Generation</a:t>
            </a:r>
            <a:endParaRPr lang="en-US" dirty="0"/>
          </a:p>
        </p:txBody>
      </p:sp>
      <p:sp>
        <p:nvSpPr>
          <p:cNvPr id="4" name="Date Placeholder 3"/>
          <p:cNvSpPr>
            <a:spLocks noGrp="1"/>
          </p:cNvSpPr>
          <p:nvPr>
            <p:ph type="dt" sz="half" idx="10"/>
          </p:nvPr>
        </p:nvSpPr>
        <p:spPr/>
        <p:txBody>
          <a:bodyPr/>
          <a:lstStyle/>
          <a:p>
            <a:pPr>
              <a:defRPr/>
            </a:pPr>
            <a:r>
              <a:rPr lang="en-US" smtClean="0"/>
              <a:t>May  12th</a:t>
            </a:r>
            <a:endParaRPr lang="en-US" dirty="0"/>
          </a:p>
        </p:txBody>
      </p:sp>
      <p:sp>
        <p:nvSpPr>
          <p:cNvPr id="6" name="Rectangle 5"/>
          <p:cNvSpPr/>
          <p:nvPr/>
        </p:nvSpPr>
        <p:spPr>
          <a:xfrm>
            <a:off x="1905000" y="2133600"/>
            <a:ext cx="5562600" cy="42672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26670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8" name="Straight Connector 7"/>
          <p:cNvCxnSpPr/>
          <p:nvPr/>
        </p:nvCxnSpPr>
        <p:spPr>
          <a:xfrm>
            <a:off x="609600" y="2438400"/>
            <a:ext cx="129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7400" y="2971800"/>
            <a:ext cx="7620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3" name="TextBox 12"/>
          <p:cNvSpPr txBox="1"/>
          <p:nvPr/>
        </p:nvSpPr>
        <p:spPr>
          <a:xfrm>
            <a:off x="6781800" y="3352800"/>
            <a:ext cx="6858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4" name="AutoShape 3"/>
          <p:cNvSpPr>
            <a:spLocks noChangeArrowheads="1"/>
          </p:cNvSpPr>
          <p:nvPr/>
        </p:nvSpPr>
        <p:spPr bwMode="auto">
          <a:xfrm>
            <a:off x="6096000" y="38100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15" name="Line 4"/>
          <p:cNvSpPr>
            <a:spLocks noChangeShapeType="1"/>
          </p:cNvSpPr>
          <p:nvPr/>
        </p:nvSpPr>
        <p:spPr bwMode="auto">
          <a:xfrm>
            <a:off x="6781800" y="4114800"/>
            <a:ext cx="380999" cy="0"/>
          </a:xfrm>
          <a:prstGeom prst="line">
            <a:avLst/>
          </a:prstGeom>
          <a:noFill/>
          <a:ln w="38100">
            <a:solidFill>
              <a:srgbClr val="FFFF00"/>
            </a:solidFill>
            <a:round/>
            <a:headEnd/>
            <a:tailEnd/>
          </a:ln>
        </p:spPr>
        <p:txBody>
          <a:bodyPr/>
          <a:lstStyle/>
          <a:p>
            <a:endParaRPr lang="en-US"/>
          </a:p>
        </p:txBody>
      </p:sp>
      <p:sp>
        <p:nvSpPr>
          <p:cNvPr id="16" name="Line 5"/>
          <p:cNvSpPr>
            <a:spLocks noChangeShapeType="1"/>
          </p:cNvSpPr>
          <p:nvPr/>
        </p:nvSpPr>
        <p:spPr bwMode="auto">
          <a:xfrm flipH="1">
            <a:off x="2362200" y="3657600"/>
            <a:ext cx="3352800" cy="0"/>
          </a:xfrm>
          <a:prstGeom prst="line">
            <a:avLst/>
          </a:prstGeom>
          <a:noFill/>
          <a:ln w="38100">
            <a:solidFill>
              <a:srgbClr val="FFFF00"/>
            </a:solidFill>
            <a:round/>
            <a:headEnd/>
            <a:tailEnd/>
          </a:ln>
        </p:spPr>
        <p:txBody>
          <a:bodyPr/>
          <a:lstStyle/>
          <a:p>
            <a:endParaRPr lang="en-US"/>
          </a:p>
        </p:txBody>
      </p:sp>
      <p:sp>
        <p:nvSpPr>
          <p:cNvPr id="17" name="Line 6"/>
          <p:cNvSpPr>
            <a:spLocks noChangeShapeType="1"/>
          </p:cNvSpPr>
          <p:nvPr/>
        </p:nvSpPr>
        <p:spPr bwMode="auto">
          <a:xfrm flipH="1">
            <a:off x="4114799" y="4114800"/>
            <a:ext cx="761999" cy="0"/>
          </a:xfrm>
          <a:prstGeom prst="line">
            <a:avLst/>
          </a:prstGeom>
          <a:noFill/>
          <a:ln w="38100">
            <a:solidFill>
              <a:srgbClr val="FFFF00"/>
            </a:solidFill>
            <a:round/>
            <a:headEnd/>
            <a:tailEnd/>
          </a:ln>
        </p:spPr>
        <p:txBody>
          <a:bodyPr/>
          <a:lstStyle/>
          <a:p>
            <a:endParaRPr lang="en-US"/>
          </a:p>
        </p:txBody>
      </p:sp>
      <p:sp>
        <p:nvSpPr>
          <p:cNvPr id="20" name="Rectangle 19"/>
          <p:cNvSpPr/>
          <p:nvPr/>
        </p:nvSpPr>
        <p:spPr>
          <a:xfrm>
            <a:off x="3276600" y="38862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cxnSp>
        <p:nvCxnSpPr>
          <p:cNvPr id="21" name="Straight Connector 20"/>
          <p:cNvCxnSpPr/>
          <p:nvPr/>
        </p:nvCxnSpPr>
        <p:spPr>
          <a:xfrm rot="5400000" flipH="1" flipV="1">
            <a:off x="4000500" y="49911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Line 6"/>
          <p:cNvSpPr>
            <a:spLocks noChangeShapeType="1"/>
          </p:cNvSpPr>
          <p:nvPr/>
        </p:nvSpPr>
        <p:spPr bwMode="auto">
          <a:xfrm flipH="1">
            <a:off x="4572000" y="4419600"/>
            <a:ext cx="152400" cy="0"/>
          </a:xfrm>
          <a:prstGeom prst="line">
            <a:avLst/>
          </a:prstGeom>
          <a:noFill/>
          <a:ln w="38100">
            <a:solidFill>
              <a:srgbClr val="FFFF00"/>
            </a:solidFill>
            <a:round/>
            <a:headEnd/>
            <a:tailEnd/>
          </a:ln>
        </p:spPr>
        <p:txBody>
          <a:bodyPr/>
          <a:lstStyle/>
          <a:p>
            <a:endParaRPr lang="en-US"/>
          </a:p>
        </p:txBody>
      </p:sp>
      <p:sp>
        <p:nvSpPr>
          <p:cNvPr id="41" name="Line 5"/>
          <p:cNvSpPr>
            <a:spLocks noChangeShapeType="1"/>
          </p:cNvSpPr>
          <p:nvPr/>
        </p:nvSpPr>
        <p:spPr bwMode="auto">
          <a:xfrm flipH="1">
            <a:off x="762000" y="5562600"/>
            <a:ext cx="3810000" cy="0"/>
          </a:xfrm>
          <a:prstGeom prst="line">
            <a:avLst/>
          </a:prstGeom>
          <a:noFill/>
          <a:ln w="38100">
            <a:solidFill>
              <a:srgbClr val="FFFF00"/>
            </a:solidFill>
            <a:round/>
            <a:headEnd/>
            <a:tailEnd/>
          </a:ln>
        </p:spPr>
        <p:txBody>
          <a:bodyPr/>
          <a:lstStyle/>
          <a:p>
            <a:endParaRPr lang="en-US"/>
          </a:p>
        </p:txBody>
      </p:sp>
      <p:sp>
        <p:nvSpPr>
          <p:cNvPr id="42" name="Line 6"/>
          <p:cNvSpPr>
            <a:spLocks noChangeShapeType="1"/>
          </p:cNvSpPr>
          <p:nvPr/>
        </p:nvSpPr>
        <p:spPr bwMode="auto">
          <a:xfrm flipH="1">
            <a:off x="5562599" y="4267200"/>
            <a:ext cx="533400" cy="0"/>
          </a:xfrm>
          <a:prstGeom prst="line">
            <a:avLst/>
          </a:prstGeom>
          <a:noFill/>
          <a:ln w="38100">
            <a:solidFill>
              <a:srgbClr val="FFFF00"/>
            </a:solidFill>
            <a:round/>
            <a:headEnd/>
            <a:tailEnd/>
          </a:ln>
        </p:spPr>
        <p:txBody>
          <a:bodyPr/>
          <a:lstStyle/>
          <a:p>
            <a:endParaRPr lang="en-US"/>
          </a:p>
        </p:txBody>
      </p:sp>
      <p:cxnSp>
        <p:nvCxnSpPr>
          <p:cNvPr id="44" name="Straight Connector 43"/>
          <p:cNvCxnSpPr>
            <a:stCxn id="45" idx="1"/>
          </p:cNvCxnSpPr>
          <p:nvPr/>
        </p:nvCxnSpPr>
        <p:spPr>
          <a:xfrm rot="5400000" flipH="1" flipV="1">
            <a:off x="5562600" y="38100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5" name="Line 6"/>
          <p:cNvSpPr>
            <a:spLocks noChangeShapeType="1"/>
          </p:cNvSpPr>
          <p:nvPr/>
        </p:nvSpPr>
        <p:spPr bwMode="auto">
          <a:xfrm flipH="1">
            <a:off x="5715000" y="3962400"/>
            <a:ext cx="381000" cy="0"/>
          </a:xfrm>
          <a:prstGeom prst="line">
            <a:avLst/>
          </a:prstGeom>
          <a:noFill/>
          <a:ln w="38100">
            <a:solidFill>
              <a:srgbClr val="FFFF00"/>
            </a:solidFill>
            <a:round/>
            <a:headEnd/>
            <a:tailEnd/>
          </a:ln>
        </p:spPr>
        <p:txBody>
          <a:bodyPr/>
          <a:lstStyle/>
          <a:p>
            <a:endParaRPr lang="en-US"/>
          </a:p>
        </p:txBody>
      </p:sp>
      <p:cxnSp>
        <p:nvCxnSpPr>
          <p:cNvPr id="46" name="Straight Connector 45"/>
          <p:cNvCxnSpPr/>
          <p:nvPr/>
        </p:nvCxnSpPr>
        <p:spPr>
          <a:xfrm rot="5400000" flipH="1" flipV="1">
            <a:off x="2514600" y="38862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Line 6"/>
          <p:cNvSpPr>
            <a:spLocks noChangeShapeType="1"/>
          </p:cNvSpPr>
          <p:nvPr/>
        </p:nvSpPr>
        <p:spPr bwMode="auto">
          <a:xfrm flipH="1">
            <a:off x="2743200" y="4114800"/>
            <a:ext cx="533400" cy="0"/>
          </a:xfrm>
          <a:prstGeom prst="line">
            <a:avLst/>
          </a:prstGeom>
          <a:noFill/>
          <a:ln w="38100">
            <a:solidFill>
              <a:srgbClr val="FFFF00"/>
            </a:solidFill>
            <a:round/>
            <a:headEnd/>
            <a:tailEnd/>
          </a:ln>
        </p:spPr>
        <p:txBody>
          <a:bodyPr/>
          <a:lstStyle/>
          <a:p>
            <a:endParaRPr lang="en-US"/>
          </a:p>
        </p:txBody>
      </p:sp>
      <p:sp>
        <p:nvSpPr>
          <p:cNvPr id="48" name="Flowchart: Connector 47"/>
          <p:cNvSpPr/>
          <p:nvPr/>
        </p:nvSpPr>
        <p:spPr>
          <a:xfrm>
            <a:off x="2667000" y="3581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Moon 48"/>
          <p:cNvSpPr/>
          <p:nvPr/>
        </p:nvSpPr>
        <p:spPr bwMode="auto">
          <a:xfrm flipH="1">
            <a:off x="4800600" y="39624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50" name="Straight Connector 49"/>
          <p:cNvCxnSpPr/>
          <p:nvPr/>
        </p:nvCxnSpPr>
        <p:spPr>
          <a:xfrm rot="16200000" flipH="1">
            <a:off x="914400" y="23622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1" name="Title 1"/>
          <p:cNvSpPr txBox="1">
            <a:spLocks/>
          </p:cNvSpPr>
          <p:nvPr/>
        </p:nvSpPr>
        <p:spPr bwMode="auto">
          <a:xfrm>
            <a:off x="685800" y="914400"/>
            <a:ext cx="7696200" cy="990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800" kern="0" dirty="0" smtClean="0">
                <a:solidFill>
                  <a:srgbClr val="FAFD00"/>
                </a:solidFill>
                <a:latin typeface="+mj-lt"/>
                <a:ea typeface="+mj-ea"/>
                <a:cs typeface="+mj-cs"/>
              </a:rPr>
              <a:t>One-time-frame</a:t>
            </a:r>
            <a:r>
              <a:rPr kumimoji="0" lang="en-US" sz="2800" b="0" i="0" u="none" strike="noStrike" kern="0" cap="none" spc="0" normalizeH="0" baseline="0" noProof="0" dirty="0" smtClean="0">
                <a:ln>
                  <a:noFill/>
                </a:ln>
                <a:solidFill>
                  <a:srgbClr val="FAFD00"/>
                </a:solidFill>
                <a:effectLst/>
                <a:uLnTx/>
                <a:uFillTx/>
                <a:latin typeface="+mj-lt"/>
                <a:ea typeface="+mj-ea"/>
                <a:cs typeface="+mj-cs"/>
              </a:rPr>
              <a:t> </a:t>
            </a:r>
            <a:r>
              <a:rPr lang="en-US" sz="2800" kern="0" dirty="0" smtClean="0">
                <a:solidFill>
                  <a:srgbClr val="FAFD00"/>
                </a:solidFill>
                <a:latin typeface="+mj-lt"/>
                <a:ea typeface="+mj-ea"/>
                <a:cs typeface="+mj-cs"/>
              </a:rPr>
              <a:t>m</a:t>
            </a:r>
            <a:r>
              <a:rPr kumimoji="0" lang="en-US" sz="2800" b="0" i="0" u="none" strike="noStrike" kern="0" cap="none" spc="0" normalizeH="0" baseline="0" noProof="0" dirty="0" err="1" smtClean="0">
                <a:ln>
                  <a:noFill/>
                </a:ln>
                <a:solidFill>
                  <a:srgbClr val="FAFD00"/>
                </a:solidFill>
                <a:effectLst/>
                <a:uLnTx/>
                <a:uFillTx/>
                <a:latin typeface="+mj-lt"/>
                <a:ea typeface="+mj-ea"/>
                <a:cs typeface="+mj-cs"/>
              </a:rPr>
              <a:t>odel</a:t>
            </a:r>
            <a:r>
              <a:rPr lang="en-US" sz="2800" kern="0" dirty="0" smtClean="0">
                <a:solidFill>
                  <a:srgbClr val="FAFD00"/>
                </a:solidFill>
                <a:latin typeface="+mj-lt"/>
                <a:ea typeface="+mj-ea"/>
                <a:cs typeface="+mj-cs"/>
              </a:rPr>
              <a:t> </a:t>
            </a:r>
            <a:r>
              <a:rPr kumimoji="0" lang="en-US" sz="2800" b="0" i="0" u="none" strike="noStrike" kern="0" cap="none" spc="0" normalizeH="0" baseline="0" noProof="0" dirty="0" smtClean="0">
                <a:ln>
                  <a:noFill/>
                </a:ln>
                <a:solidFill>
                  <a:srgbClr val="FAFD00"/>
                </a:solidFill>
                <a:effectLst/>
                <a:uLnTx/>
                <a:uFillTx/>
                <a:latin typeface="+mj-lt"/>
                <a:ea typeface="+mj-ea"/>
                <a:cs typeface="+mj-cs"/>
              </a:rPr>
              <a:t>(sequential ATPG):</a:t>
            </a:r>
          </a:p>
          <a:p>
            <a:pPr eaLnBrk="0" fontAlgn="base" hangingPunct="0">
              <a:spcBef>
                <a:spcPct val="0"/>
              </a:spcBef>
              <a:spcAft>
                <a:spcPct val="0"/>
              </a:spcAft>
              <a:defRPr/>
            </a:pPr>
            <a:r>
              <a:rPr lang="en-US" sz="2800" dirty="0" smtClean="0">
                <a:solidFill>
                  <a:srgbClr val="FFFFFF"/>
                </a:solidFill>
              </a:rPr>
              <a:t>Test for xx’ </a:t>
            </a:r>
            <a:r>
              <a:rPr lang="en-US" sz="2800" dirty="0" smtClean="0">
                <a:solidFill>
                  <a:srgbClr val="FFFFFF"/>
                </a:solidFill>
              </a:rPr>
              <a:t>slow-to-rise</a:t>
            </a:r>
            <a:endParaRPr lang="en-US" sz="2800" dirty="0" smtClean="0">
              <a:solidFill>
                <a:srgbClr val="FFFFFF"/>
              </a:solidFill>
            </a:endParaRPr>
          </a:p>
        </p:txBody>
      </p:sp>
      <p:sp>
        <p:nvSpPr>
          <p:cNvPr id="52" name="Oval 20"/>
          <p:cNvSpPr>
            <a:spLocks noChangeArrowheads="1"/>
          </p:cNvSpPr>
          <p:nvPr/>
        </p:nvSpPr>
        <p:spPr bwMode="auto">
          <a:xfrm>
            <a:off x="4724400" y="4343400"/>
            <a:ext cx="153194" cy="153988"/>
          </a:xfrm>
          <a:prstGeom prst="ellipse">
            <a:avLst/>
          </a:prstGeom>
          <a:noFill/>
          <a:ln w="38100">
            <a:solidFill>
              <a:srgbClr val="FFFF00"/>
            </a:solidFill>
            <a:round/>
            <a:headEnd/>
            <a:tailEnd/>
          </a:ln>
        </p:spPr>
        <p:txBody>
          <a:bodyPr wrap="none" anchor="ctr"/>
          <a:lstStyle/>
          <a:p>
            <a:endParaRPr lang="en-US"/>
          </a:p>
        </p:txBody>
      </p:sp>
      <p:sp>
        <p:nvSpPr>
          <p:cNvPr id="53" name="TextBox 52"/>
          <p:cNvSpPr txBox="1"/>
          <p:nvPr/>
        </p:nvSpPr>
        <p:spPr>
          <a:xfrm>
            <a:off x="304800" y="5181600"/>
            <a:ext cx="533400" cy="646331"/>
          </a:xfrm>
          <a:prstGeom prst="rect">
            <a:avLst/>
          </a:prstGeom>
          <a:noFill/>
        </p:spPr>
        <p:txBody>
          <a:bodyPr wrap="square" rtlCol="0">
            <a:spAutoFit/>
          </a:bodyPr>
          <a:lstStyle/>
          <a:p>
            <a:r>
              <a:rPr lang="en-US" sz="3600" dirty="0" smtClean="0">
                <a:solidFill>
                  <a:srgbClr val="FFFFFF"/>
                </a:solidFill>
              </a:rPr>
              <a:t>y</a:t>
            </a:r>
            <a:endParaRPr lang="en-US" sz="3600" dirty="0">
              <a:solidFill>
                <a:srgbClr val="FFFFFF"/>
              </a:solidFill>
            </a:endParaRPr>
          </a:p>
        </p:txBody>
      </p:sp>
      <p:cxnSp>
        <p:nvCxnSpPr>
          <p:cNvPr id="54" name="Straight Connector 53"/>
          <p:cNvCxnSpPr/>
          <p:nvPr/>
        </p:nvCxnSpPr>
        <p:spPr>
          <a:xfrm>
            <a:off x="7467600" y="2667000"/>
            <a:ext cx="129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8153400" y="25908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772400" y="30480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sp>
        <p:nvSpPr>
          <p:cNvPr id="60" name="Slide Number Placeholder 59"/>
          <p:cNvSpPr>
            <a:spLocks noGrp="1"/>
          </p:cNvSpPr>
          <p:nvPr>
            <p:ph type="sldNum" sz="quarter" idx="12"/>
          </p:nvPr>
        </p:nvSpPr>
        <p:spPr/>
        <p:txBody>
          <a:bodyPr/>
          <a:lstStyle/>
          <a:p>
            <a:pPr>
              <a:defRPr/>
            </a:pPr>
            <a:fld id="{5551DFC1-2DE9-466C-B296-661A7F7832FB}" type="slidenum">
              <a:rPr lang="en-US" smtClean="0"/>
              <a:pPr>
                <a:defRPr/>
              </a:pPr>
              <a:t>10</a:t>
            </a:fld>
            <a:endParaRPr lang="en-US"/>
          </a:p>
        </p:txBody>
      </p:sp>
      <p:cxnSp>
        <p:nvCxnSpPr>
          <p:cNvPr id="62" name="Straight Connector 61"/>
          <p:cNvCxnSpPr/>
          <p:nvPr/>
        </p:nvCxnSpPr>
        <p:spPr>
          <a:xfrm rot="16200000" flipH="1">
            <a:off x="1371600" y="5486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1371600" y="5486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762000" y="4876800"/>
            <a:ext cx="1005403" cy="523220"/>
          </a:xfrm>
          <a:prstGeom prst="rect">
            <a:avLst/>
          </a:prstGeom>
        </p:spPr>
        <p:txBody>
          <a:bodyPr wrap="none">
            <a:spAutoFit/>
          </a:bodyPr>
          <a:lstStyle/>
          <a:p>
            <a:r>
              <a:rPr lang="en-US" sz="2800" dirty="0" smtClean="0">
                <a:solidFill>
                  <a:srgbClr val="FFFFFF"/>
                </a:solidFill>
              </a:rPr>
              <a:t>s-a-1</a:t>
            </a:r>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543800" cy="1447800"/>
          </a:xfrm>
        </p:spPr>
        <p:txBody>
          <a:bodyPr/>
          <a:lstStyle/>
          <a:p>
            <a:r>
              <a:rPr lang="en-US" sz="2800" b="0" dirty="0" smtClean="0"/>
              <a:t>Two-time-frame </a:t>
            </a:r>
            <a:r>
              <a:rPr lang="en-US" sz="2800" b="0" dirty="0" smtClean="0"/>
              <a:t>model (</a:t>
            </a:r>
            <a:r>
              <a:rPr lang="en-US" sz="2800" b="0" dirty="0" smtClean="0"/>
              <a:t>combinational ATPG</a:t>
            </a:r>
            <a:r>
              <a:rPr lang="en-US" sz="2800" b="0" dirty="0" smtClean="0"/>
              <a:t>):</a:t>
            </a:r>
            <a:br>
              <a:rPr lang="en-US" sz="2800" b="0" dirty="0" smtClean="0"/>
            </a:br>
            <a:r>
              <a:rPr lang="en-US" sz="2800" b="0" dirty="0" smtClean="0">
                <a:solidFill>
                  <a:srgbClr val="FFFFFF"/>
                </a:solidFill>
              </a:rPr>
              <a:t>Test for xx’ </a:t>
            </a:r>
            <a:r>
              <a:rPr lang="en-US" sz="2800" b="0" dirty="0" smtClean="0">
                <a:solidFill>
                  <a:srgbClr val="FFFFFF"/>
                </a:solidFill>
              </a:rPr>
              <a:t>slow-to-rise; useful </a:t>
            </a:r>
            <a:r>
              <a:rPr lang="en-US" sz="2800" b="0" dirty="0" smtClean="0">
                <a:solidFill>
                  <a:srgbClr val="FFFFFF"/>
                </a:solidFill>
              </a:rPr>
              <a:t>for LOC and LOS tests and equivalence </a:t>
            </a:r>
            <a:r>
              <a:rPr lang="en-US" sz="2800" b="0" dirty="0" smtClean="0">
                <a:solidFill>
                  <a:srgbClr val="FFFFFF"/>
                </a:solidFill>
              </a:rPr>
              <a:t>identification</a:t>
            </a:r>
            <a:endParaRPr lang="en-US" sz="2800" b="0" dirty="0"/>
          </a:p>
        </p:txBody>
      </p:sp>
      <p:sp>
        <p:nvSpPr>
          <p:cNvPr id="4" name="Date Placeholder 3"/>
          <p:cNvSpPr>
            <a:spLocks noGrp="1"/>
          </p:cNvSpPr>
          <p:nvPr>
            <p:ph type="dt" sz="half" idx="10"/>
          </p:nvPr>
        </p:nvSpPr>
        <p:spPr/>
        <p:txBody>
          <a:bodyPr/>
          <a:lstStyle/>
          <a:p>
            <a:pPr>
              <a:defRPr/>
            </a:pPr>
            <a:r>
              <a:rPr lang="en-US" smtClean="0"/>
              <a:t>May  12th</a:t>
            </a:r>
            <a:endParaRPr lang="en-US"/>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11</a:t>
            </a:fld>
            <a:endParaRPr lang="en-US" dirty="0"/>
          </a:p>
        </p:txBody>
      </p:sp>
      <p:sp>
        <p:nvSpPr>
          <p:cNvPr id="75" name="Rectangle 74"/>
          <p:cNvSpPr/>
          <p:nvPr/>
        </p:nvSpPr>
        <p:spPr>
          <a:xfrm>
            <a:off x="1143000" y="2819400"/>
            <a:ext cx="2971800" cy="2971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1447800" y="3657600"/>
            <a:ext cx="7620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89" name="TextBox 88"/>
          <p:cNvSpPr txBox="1"/>
          <p:nvPr/>
        </p:nvSpPr>
        <p:spPr>
          <a:xfrm>
            <a:off x="3124200" y="3657600"/>
            <a:ext cx="6858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48" name="Rectangle 147"/>
          <p:cNvSpPr/>
          <p:nvPr/>
        </p:nvSpPr>
        <p:spPr>
          <a:xfrm>
            <a:off x="5105400" y="2819400"/>
            <a:ext cx="2971800" cy="2971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Line 4"/>
          <p:cNvSpPr>
            <a:spLocks noChangeShapeType="1"/>
          </p:cNvSpPr>
          <p:nvPr/>
        </p:nvSpPr>
        <p:spPr bwMode="auto">
          <a:xfrm>
            <a:off x="6400800" y="4876800"/>
            <a:ext cx="380999" cy="0"/>
          </a:xfrm>
          <a:prstGeom prst="line">
            <a:avLst/>
          </a:prstGeom>
          <a:noFill/>
          <a:ln w="38100">
            <a:solidFill>
              <a:srgbClr val="FFFF00"/>
            </a:solidFill>
            <a:round/>
            <a:headEnd/>
            <a:tailEnd/>
          </a:ln>
        </p:spPr>
        <p:txBody>
          <a:bodyPr/>
          <a:lstStyle/>
          <a:p>
            <a:endParaRPr lang="en-US"/>
          </a:p>
        </p:txBody>
      </p:sp>
      <p:sp>
        <p:nvSpPr>
          <p:cNvPr id="177" name="Line 5"/>
          <p:cNvSpPr>
            <a:spLocks noChangeShapeType="1"/>
          </p:cNvSpPr>
          <p:nvPr/>
        </p:nvSpPr>
        <p:spPr bwMode="auto">
          <a:xfrm flipH="1">
            <a:off x="4724400" y="5029200"/>
            <a:ext cx="838200" cy="0"/>
          </a:xfrm>
          <a:prstGeom prst="line">
            <a:avLst/>
          </a:prstGeom>
          <a:noFill/>
          <a:ln w="38100">
            <a:solidFill>
              <a:srgbClr val="FFFF00"/>
            </a:solidFill>
            <a:round/>
            <a:headEnd/>
            <a:tailEnd/>
          </a:ln>
        </p:spPr>
        <p:txBody>
          <a:bodyPr/>
          <a:lstStyle/>
          <a:p>
            <a:endParaRPr lang="en-US"/>
          </a:p>
        </p:txBody>
      </p:sp>
      <p:sp>
        <p:nvSpPr>
          <p:cNvPr id="189" name="Moon 188"/>
          <p:cNvSpPr/>
          <p:nvPr/>
        </p:nvSpPr>
        <p:spPr bwMode="auto">
          <a:xfrm flipH="1">
            <a:off x="5638800" y="45720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92" name="TextBox 191"/>
          <p:cNvSpPr txBox="1"/>
          <p:nvPr/>
        </p:nvSpPr>
        <p:spPr>
          <a:xfrm>
            <a:off x="5334000" y="3581400"/>
            <a:ext cx="7620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93" name="TextBox 192"/>
          <p:cNvSpPr txBox="1"/>
          <p:nvPr/>
        </p:nvSpPr>
        <p:spPr>
          <a:xfrm>
            <a:off x="7467600" y="4191000"/>
            <a:ext cx="685800" cy="584775"/>
          </a:xfrm>
          <a:prstGeom prst="rect">
            <a:avLst/>
          </a:prstGeom>
          <a:noFill/>
        </p:spPr>
        <p:txBody>
          <a:bodyPr wrap="square" rtlCol="0">
            <a:spAutoFit/>
          </a:bodyPr>
          <a:lstStyle/>
          <a:p>
            <a:r>
              <a:rPr lang="en-US" sz="3200" i="1" dirty="0" smtClean="0">
                <a:solidFill>
                  <a:srgbClr val="FFFFFF"/>
                </a:solidFill>
              </a:rPr>
              <a:t>x’</a:t>
            </a:r>
            <a:endParaRPr lang="en-US" sz="3200" i="1" dirty="0">
              <a:solidFill>
                <a:srgbClr val="FFFFFF"/>
              </a:solidFill>
            </a:endParaRPr>
          </a:p>
        </p:txBody>
      </p:sp>
      <p:sp>
        <p:nvSpPr>
          <p:cNvPr id="194" name="Oval 20"/>
          <p:cNvSpPr>
            <a:spLocks noChangeArrowheads="1"/>
          </p:cNvSpPr>
          <p:nvPr/>
        </p:nvSpPr>
        <p:spPr bwMode="auto">
          <a:xfrm>
            <a:off x="5562600" y="4953000"/>
            <a:ext cx="153194" cy="153988"/>
          </a:xfrm>
          <a:prstGeom prst="ellipse">
            <a:avLst/>
          </a:prstGeom>
          <a:noFill/>
          <a:ln w="38100">
            <a:solidFill>
              <a:srgbClr val="FFFF00"/>
            </a:solidFill>
            <a:round/>
            <a:headEnd/>
            <a:tailEnd/>
          </a:ln>
        </p:spPr>
        <p:txBody>
          <a:bodyPr wrap="none" anchor="ctr"/>
          <a:lstStyle/>
          <a:p>
            <a:endParaRPr lang="en-US"/>
          </a:p>
        </p:txBody>
      </p:sp>
      <p:sp>
        <p:nvSpPr>
          <p:cNvPr id="195" name="AutoShape 3"/>
          <p:cNvSpPr>
            <a:spLocks noChangeArrowheads="1"/>
          </p:cNvSpPr>
          <p:nvPr/>
        </p:nvSpPr>
        <p:spPr bwMode="auto">
          <a:xfrm>
            <a:off x="6781800" y="44196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196" name="Line 5"/>
          <p:cNvSpPr>
            <a:spLocks noChangeShapeType="1"/>
          </p:cNvSpPr>
          <p:nvPr/>
        </p:nvSpPr>
        <p:spPr bwMode="auto">
          <a:xfrm flipH="1">
            <a:off x="5638800" y="4114800"/>
            <a:ext cx="914400" cy="0"/>
          </a:xfrm>
          <a:prstGeom prst="line">
            <a:avLst/>
          </a:prstGeom>
          <a:noFill/>
          <a:ln w="38100">
            <a:solidFill>
              <a:srgbClr val="FFFF00"/>
            </a:solidFill>
            <a:round/>
            <a:headEnd/>
            <a:tailEnd/>
          </a:ln>
        </p:spPr>
        <p:txBody>
          <a:bodyPr/>
          <a:lstStyle/>
          <a:p>
            <a:endParaRPr lang="en-US"/>
          </a:p>
        </p:txBody>
      </p:sp>
      <p:cxnSp>
        <p:nvCxnSpPr>
          <p:cNvPr id="197" name="Straight Connector 196"/>
          <p:cNvCxnSpPr/>
          <p:nvPr/>
        </p:nvCxnSpPr>
        <p:spPr>
          <a:xfrm rot="5400000" flipH="1" flipV="1">
            <a:off x="6324600" y="43434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99" name="Line 5"/>
          <p:cNvSpPr>
            <a:spLocks noChangeShapeType="1"/>
          </p:cNvSpPr>
          <p:nvPr/>
        </p:nvSpPr>
        <p:spPr bwMode="auto">
          <a:xfrm flipH="1">
            <a:off x="6553200" y="4572000"/>
            <a:ext cx="228600" cy="0"/>
          </a:xfrm>
          <a:prstGeom prst="line">
            <a:avLst/>
          </a:prstGeom>
          <a:noFill/>
          <a:ln w="38100">
            <a:solidFill>
              <a:srgbClr val="FFFF00"/>
            </a:solidFill>
            <a:round/>
            <a:headEnd/>
            <a:tailEnd/>
          </a:ln>
        </p:spPr>
        <p:txBody>
          <a:bodyPr/>
          <a:lstStyle/>
          <a:p>
            <a:endParaRPr lang="en-US"/>
          </a:p>
        </p:txBody>
      </p:sp>
      <p:sp>
        <p:nvSpPr>
          <p:cNvPr id="200" name="Line 5"/>
          <p:cNvSpPr>
            <a:spLocks noChangeShapeType="1"/>
          </p:cNvSpPr>
          <p:nvPr/>
        </p:nvSpPr>
        <p:spPr bwMode="auto">
          <a:xfrm flipH="1">
            <a:off x="2438400" y="4724400"/>
            <a:ext cx="3276600" cy="0"/>
          </a:xfrm>
          <a:prstGeom prst="line">
            <a:avLst/>
          </a:prstGeom>
          <a:noFill/>
          <a:ln w="38100">
            <a:solidFill>
              <a:srgbClr val="FFFF00"/>
            </a:solidFill>
            <a:round/>
            <a:headEnd/>
            <a:tailEnd/>
          </a:ln>
        </p:spPr>
        <p:txBody>
          <a:bodyPr/>
          <a:lstStyle/>
          <a:p>
            <a:endParaRPr lang="en-US"/>
          </a:p>
        </p:txBody>
      </p:sp>
      <p:sp>
        <p:nvSpPr>
          <p:cNvPr id="201" name="Line 5"/>
          <p:cNvSpPr>
            <a:spLocks noChangeShapeType="1"/>
          </p:cNvSpPr>
          <p:nvPr/>
        </p:nvSpPr>
        <p:spPr bwMode="auto">
          <a:xfrm flipH="1">
            <a:off x="1752600" y="4191000"/>
            <a:ext cx="1371600" cy="0"/>
          </a:xfrm>
          <a:prstGeom prst="line">
            <a:avLst/>
          </a:prstGeom>
          <a:noFill/>
          <a:ln w="38100">
            <a:solidFill>
              <a:srgbClr val="FFFF00"/>
            </a:solidFill>
            <a:round/>
            <a:headEnd/>
            <a:tailEnd/>
          </a:ln>
        </p:spPr>
        <p:txBody>
          <a:bodyPr/>
          <a:lstStyle/>
          <a:p>
            <a:endParaRPr lang="en-US"/>
          </a:p>
        </p:txBody>
      </p:sp>
      <p:cxnSp>
        <p:nvCxnSpPr>
          <p:cNvPr id="202" name="Straight Connector 201"/>
          <p:cNvCxnSpPr/>
          <p:nvPr/>
        </p:nvCxnSpPr>
        <p:spPr>
          <a:xfrm rot="5400000" flipH="1" flipV="1">
            <a:off x="2171700" y="4457700"/>
            <a:ext cx="533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04" name="Flowchart: Connector 203"/>
          <p:cNvSpPr/>
          <p:nvPr/>
        </p:nvSpPr>
        <p:spPr>
          <a:xfrm>
            <a:off x="2362200" y="41148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Line 5"/>
          <p:cNvSpPr>
            <a:spLocks noChangeShapeType="1"/>
          </p:cNvSpPr>
          <p:nvPr/>
        </p:nvSpPr>
        <p:spPr bwMode="auto">
          <a:xfrm flipH="1">
            <a:off x="7467600" y="4724400"/>
            <a:ext cx="381000" cy="0"/>
          </a:xfrm>
          <a:prstGeom prst="line">
            <a:avLst/>
          </a:prstGeom>
          <a:noFill/>
          <a:ln w="38100">
            <a:solidFill>
              <a:srgbClr val="FFFF00"/>
            </a:solidFill>
            <a:round/>
            <a:headEnd/>
            <a:tailEnd/>
          </a:ln>
        </p:spPr>
        <p:txBody>
          <a:bodyPr/>
          <a:lstStyle/>
          <a:p>
            <a:endParaRPr lang="en-US"/>
          </a:p>
        </p:txBody>
      </p:sp>
      <p:cxnSp>
        <p:nvCxnSpPr>
          <p:cNvPr id="209" name="Straight Connector 208"/>
          <p:cNvCxnSpPr/>
          <p:nvPr/>
        </p:nvCxnSpPr>
        <p:spPr>
          <a:xfrm>
            <a:off x="304800" y="3581399"/>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0" name="TextBox 209"/>
          <p:cNvSpPr txBox="1"/>
          <p:nvPr/>
        </p:nvSpPr>
        <p:spPr>
          <a:xfrm>
            <a:off x="381000" y="25908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211" name="Straight Connector 210"/>
          <p:cNvCxnSpPr/>
          <p:nvPr/>
        </p:nvCxnSpPr>
        <p:spPr>
          <a:xfrm>
            <a:off x="304800" y="3886199"/>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2" name="Flowchart: Connector 211"/>
          <p:cNvSpPr/>
          <p:nvPr/>
        </p:nvSpPr>
        <p:spPr>
          <a:xfrm>
            <a:off x="685800" y="4114799"/>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lowchart: Connector 212"/>
          <p:cNvSpPr/>
          <p:nvPr/>
        </p:nvSpPr>
        <p:spPr>
          <a:xfrm>
            <a:off x="685800" y="4419599"/>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lowchart: Connector 213"/>
          <p:cNvSpPr/>
          <p:nvPr/>
        </p:nvSpPr>
        <p:spPr>
          <a:xfrm>
            <a:off x="685800" y="4724399"/>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5" name="Straight Connector 214"/>
          <p:cNvCxnSpPr/>
          <p:nvPr/>
        </p:nvCxnSpPr>
        <p:spPr>
          <a:xfrm>
            <a:off x="304800" y="32766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8" name="TextBox 217"/>
          <p:cNvSpPr txBox="1"/>
          <p:nvPr/>
        </p:nvSpPr>
        <p:spPr>
          <a:xfrm>
            <a:off x="8153400" y="25908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219" name="Straight Connector 218"/>
          <p:cNvCxnSpPr/>
          <p:nvPr/>
        </p:nvCxnSpPr>
        <p:spPr>
          <a:xfrm>
            <a:off x="8077200" y="3352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8077200" y="36576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2" name="Flowchart: Connector 221"/>
          <p:cNvSpPr/>
          <p:nvPr/>
        </p:nvSpPr>
        <p:spPr>
          <a:xfrm>
            <a:off x="8305800" y="3962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Flowchart: Connector 222"/>
          <p:cNvSpPr/>
          <p:nvPr/>
        </p:nvSpPr>
        <p:spPr>
          <a:xfrm>
            <a:off x="8305800" y="42672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Flowchart: Connector 223"/>
          <p:cNvSpPr/>
          <p:nvPr/>
        </p:nvSpPr>
        <p:spPr>
          <a:xfrm>
            <a:off x="8305800" y="4572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7" name="Straight Connector 226"/>
          <p:cNvCxnSpPr/>
          <p:nvPr/>
        </p:nvCxnSpPr>
        <p:spPr>
          <a:xfrm>
            <a:off x="4648200" y="33528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4648200" y="36576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267200" y="47244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30" name="Flowchart: Connector 229"/>
          <p:cNvSpPr/>
          <p:nvPr/>
        </p:nvSpPr>
        <p:spPr>
          <a:xfrm>
            <a:off x="4572000" y="3810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lowchart: Connector 230"/>
          <p:cNvSpPr/>
          <p:nvPr/>
        </p:nvSpPr>
        <p:spPr>
          <a:xfrm>
            <a:off x="4572000" y="4114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lowchart: Connector 231"/>
          <p:cNvSpPr/>
          <p:nvPr/>
        </p:nvSpPr>
        <p:spPr>
          <a:xfrm>
            <a:off x="4572000" y="4419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4" name="Straight Connector 233"/>
          <p:cNvCxnSpPr/>
          <p:nvPr/>
        </p:nvCxnSpPr>
        <p:spPr>
          <a:xfrm>
            <a:off x="4648200" y="30480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a:endCxn id="177" idx="1"/>
          </p:cNvCxnSpPr>
          <p:nvPr/>
        </p:nvCxnSpPr>
        <p:spPr>
          <a:xfrm rot="5400000" flipH="1" flipV="1">
            <a:off x="4152900" y="56007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41" name="Line 5"/>
          <p:cNvSpPr>
            <a:spLocks noChangeShapeType="1"/>
          </p:cNvSpPr>
          <p:nvPr/>
        </p:nvSpPr>
        <p:spPr bwMode="auto">
          <a:xfrm flipH="1">
            <a:off x="457200" y="6172200"/>
            <a:ext cx="4267200" cy="0"/>
          </a:xfrm>
          <a:prstGeom prst="line">
            <a:avLst/>
          </a:prstGeom>
          <a:noFill/>
          <a:ln w="38100">
            <a:solidFill>
              <a:srgbClr val="FFFF00"/>
            </a:solidFill>
            <a:round/>
            <a:headEnd/>
            <a:tailEnd/>
          </a:ln>
        </p:spPr>
        <p:txBody>
          <a:bodyPr/>
          <a:lstStyle/>
          <a:p>
            <a:endParaRPr lang="en-US"/>
          </a:p>
        </p:txBody>
      </p:sp>
      <p:cxnSp>
        <p:nvCxnSpPr>
          <p:cNvPr id="243" name="Straight Connector 242"/>
          <p:cNvCxnSpPr/>
          <p:nvPr/>
        </p:nvCxnSpPr>
        <p:spPr>
          <a:xfrm rot="16200000" flipH="1">
            <a:off x="2514600" y="60960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2514600" y="60960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45" name="Rectangle 244"/>
          <p:cNvSpPr/>
          <p:nvPr/>
        </p:nvSpPr>
        <p:spPr>
          <a:xfrm>
            <a:off x="2133600" y="6096000"/>
            <a:ext cx="1005403" cy="523220"/>
          </a:xfrm>
          <a:prstGeom prst="rect">
            <a:avLst/>
          </a:prstGeom>
        </p:spPr>
        <p:txBody>
          <a:bodyPr wrap="none">
            <a:spAutoFit/>
          </a:bodyPr>
          <a:lstStyle/>
          <a:p>
            <a:r>
              <a:rPr lang="en-US" sz="2800" dirty="0" smtClean="0">
                <a:solidFill>
                  <a:srgbClr val="FFFFFF"/>
                </a:solidFill>
              </a:rPr>
              <a:t>s-a-1</a:t>
            </a:r>
            <a:endParaRPr lang="en-US" sz="2800" dirty="0">
              <a:solidFill>
                <a:srgbClr val="FFFFFF"/>
              </a:solidFill>
            </a:endParaRPr>
          </a:p>
        </p:txBody>
      </p:sp>
      <p:sp>
        <p:nvSpPr>
          <p:cNvPr id="51" name="Title 1"/>
          <p:cNvSpPr txBox="1">
            <a:spLocks/>
          </p:cNvSpPr>
          <p:nvPr/>
        </p:nvSpPr>
        <p:spPr bwMode="auto">
          <a:xfrm>
            <a:off x="685800" y="228600"/>
            <a:ext cx="8153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eaLnBrk="0" fontAlgn="base" hangingPunct="0">
              <a:spcBef>
                <a:spcPct val="0"/>
              </a:spcBef>
              <a:spcAft>
                <a:spcPct val="0"/>
              </a:spcAft>
              <a:defRPr/>
            </a:pPr>
            <a:r>
              <a:rPr lang="en-US" sz="3600" b="1" kern="0" dirty="0" smtClean="0">
                <a:solidFill>
                  <a:srgbClr val="FAFD00"/>
                </a:solidFill>
                <a:ea typeface="+mj-ea"/>
                <a:cs typeface="+mj-cs"/>
              </a:rPr>
              <a:t>Detection Test Generation</a:t>
            </a:r>
            <a:endParaRPr kumimoji="0" lang="en-US" sz="3600" b="1" i="0" u="none" strike="noStrike" kern="0" cap="none" spc="0" normalizeH="0" baseline="0" noProof="0" dirty="0">
              <a:ln>
                <a:noFill/>
              </a:ln>
              <a:solidFill>
                <a:srgbClr val="FAFD00"/>
              </a:solidFill>
              <a:effectLst/>
              <a:uLnTx/>
              <a:uFillTx/>
              <a:latin typeface="+mj-lt"/>
              <a:ea typeface="+mj-ea"/>
              <a:cs typeface="+mj-cs"/>
            </a:endParaRPr>
          </a:p>
        </p:txBody>
      </p:sp>
      <p:sp>
        <p:nvSpPr>
          <p:cNvPr id="52" name="TextBox 51"/>
          <p:cNvSpPr txBox="1"/>
          <p:nvPr/>
        </p:nvSpPr>
        <p:spPr>
          <a:xfrm>
            <a:off x="228600" y="5486400"/>
            <a:ext cx="533400" cy="646331"/>
          </a:xfrm>
          <a:prstGeom prst="rect">
            <a:avLst/>
          </a:prstGeom>
          <a:noFill/>
        </p:spPr>
        <p:txBody>
          <a:bodyPr wrap="square" rtlCol="0">
            <a:spAutoFit/>
          </a:bodyPr>
          <a:lstStyle/>
          <a:p>
            <a:r>
              <a:rPr lang="en-US" sz="3600" dirty="0" smtClean="0">
                <a:solidFill>
                  <a:srgbClr val="FFFFFF"/>
                </a:solidFill>
              </a:rPr>
              <a:t>y</a:t>
            </a:r>
            <a:endParaRPr lang="en-US" sz="3600" dirty="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09600"/>
          </a:xfrm>
        </p:spPr>
        <p:txBody>
          <a:bodyPr/>
          <a:lstStyle/>
          <a:p>
            <a:r>
              <a:rPr lang="en-US" dirty="0" smtClean="0"/>
              <a:t>Single Copy Exclusive Test Generation</a:t>
            </a:r>
            <a:endParaRPr lang="en-US" dirty="0"/>
          </a:p>
        </p:txBody>
      </p:sp>
      <p:sp>
        <p:nvSpPr>
          <p:cNvPr id="3" name="Date Placeholder 2"/>
          <p:cNvSpPr>
            <a:spLocks noGrp="1"/>
          </p:cNvSpPr>
          <p:nvPr>
            <p:ph type="dt" sz="half" idx="10"/>
          </p:nvPr>
        </p:nvSpPr>
        <p:spPr>
          <a:ln w="38100"/>
        </p:spPr>
        <p:txBody>
          <a:bodyPr/>
          <a:lstStyle/>
          <a:p>
            <a:r>
              <a:rPr lang="en-US" smtClean="0"/>
              <a:t>May  12th</a:t>
            </a:r>
            <a:endParaRPr lang="en-US" dirty="0"/>
          </a:p>
        </p:txBody>
      </p:sp>
      <p:sp>
        <p:nvSpPr>
          <p:cNvPr id="5" name="Slide Number Placeholder 4"/>
          <p:cNvSpPr>
            <a:spLocks noGrp="1"/>
          </p:cNvSpPr>
          <p:nvPr>
            <p:ph type="sldNum" sz="quarter" idx="12"/>
          </p:nvPr>
        </p:nvSpPr>
        <p:spPr>
          <a:ln w="38100"/>
        </p:spPr>
        <p:txBody>
          <a:bodyPr/>
          <a:lstStyle/>
          <a:p>
            <a:fld id="{B6F15528-21DE-4FAA-801E-634DDDAF4B2B}" type="slidenum">
              <a:rPr lang="en-US" smtClean="0"/>
              <a:pPr/>
              <a:t>12</a:t>
            </a:fld>
            <a:endParaRPr lang="en-US"/>
          </a:p>
        </p:txBody>
      </p:sp>
      <p:sp>
        <p:nvSpPr>
          <p:cNvPr id="90" name="TextBox 89"/>
          <p:cNvSpPr txBox="1"/>
          <p:nvPr/>
        </p:nvSpPr>
        <p:spPr>
          <a:xfrm>
            <a:off x="2057400" y="2438400"/>
            <a:ext cx="7620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1</a:t>
            </a:r>
            <a:endParaRPr lang="en-US" sz="3200" i="1" dirty="0">
              <a:solidFill>
                <a:srgbClr val="FFFFFF"/>
              </a:solidFill>
            </a:endParaRPr>
          </a:p>
        </p:txBody>
      </p:sp>
      <p:sp>
        <p:nvSpPr>
          <p:cNvPr id="92" name="TextBox 91"/>
          <p:cNvSpPr txBox="1"/>
          <p:nvPr/>
        </p:nvSpPr>
        <p:spPr>
          <a:xfrm>
            <a:off x="6781800" y="2514600"/>
            <a:ext cx="6858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1</a:t>
            </a:r>
            <a:r>
              <a:rPr lang="en-US" sz="3200" i="1" dirty="0" smtClean="0">
                <a:solidFill>
                  <a:srgbClr val="FFFFFF"/>
                </a:solidFill>
              </a:rPr>
              <a:t>’</a:t>
            </a:r>
            <a:endParaRPr lang="en-US" sz="3200" i="1" dirty="0">
              <a:solidFill>
                <a:srgbClr val="FFFFFF"/>
              </a:solidFill>
            </a:endParaRPr>
          </a:p>
        </p:txBody>
      </p:sp>
      <p:sp>
        <p:nvSpPr>
          <p:cNvPr id="114" name="AutoShape 3"/>
          <p:cNvSpPr>
            <a:spLocks noChangeArrowheads="1"/>
          </p:cNvSpPr>
          <p:nvPr/>
        </p:nvSpPr>
        <p:spPr bwMode="auto">
          <a:xfrm>
            <a:off x="4724400" y="42672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116" name="Line 4"/>
          <p:cNvSpPr>
            <a:spLocks noChangeShapeType="1"/>
          </p:cNvSpPr>
          <p:nvPr/>
        </p:nvSpPr>
        <p:spPr bwMode="auto">
          <a:xfrm>
            <a:off x="5410200" y="4572000"/>
            <a:ext cx="838200" cy="0"/>
          </a:xfrm>
          <a:prstGeom prst="line">
            <a:avLst/>
          </a:prstGeom>
          <a:noFill/>
          <a:ln w="38100">
            <a:solidFill>
              <a:srgbClr val="FFFF00"/>
            </a:solidFill>
            <a:round/>
            <a:headEnd/>
            <a:tailEnd/>
          </a:ln>
        </p:spPr>
        <p:txBody>
          <a:bodyPr/>
          <a:lstStyle/>
          <a:p>
            <a:endParaRPr lang="en-US"/>
          </a:p>
        </p:txBody>
      </p:sp>
      <p:sp>
        <p:nvSpPr>
          <p:cNvPr id="117" name="Line 5"/>
          <p:cNvSpPr>
            <a:spLocks noChangeShapeType="1"/>
          </p:cNvSpPr>
          <p:nvPr/>
        </p:nvSpPr>
        <p:spPr bwMode="auto">
          <a:xfrm flipH="1">
            <a:off x="2286000" y="4419600"/>
            <a:ext cx="2438400" cy="0"/>
          </a:xfrm>
          <a:prstGeom prst="line">
            <a:avLst/>
          </a:prstGeom>
          <a:noFill/>
          <a:ln w="38100">
            <a:solidFill>
              <a:srgbClr val="FFFF00"/>
            </a:solidFill>
            <a:round/>
            <a:headEnd/>
            <a:tailEnd/>
          </a:ln>
        </p:spPr>
        <p:txBody>
          <a:bodyPr/>
          <a:lstStyle/>
          <a:p>
            <a:endParaRPr lang="en-US"/>
          </a:p>
        </p:txBody>
      </p:sp>
      <p:sp>
        <p:nvSpPr>
          <p:cNvPr id="119" name="Line 6"/>
          <p:cNvSpPr>
            <a:spLocks noChangeShapeType="1"/>
          </p:cNvSpPr>
          <p:nvPr/>
        </p:nvSpPr>
        <p:spPr bwMode="auto">
          <a:xfrm flipH="1">
            <a:off x="4419601" y="4724400"/>
            <a:ext cx="304799" cy="0"/>
          </a:xfrm>
          <a:prstGeom prst="line">
            <a:avLst/>
          </a:prstGeom>
          <a:noFill/>
          <a:ln w="38100">
            <a:solidFill>
              <a:srgbClr val="FFFF00"/>
            </a:solidFill>
            <a:round/>
            <a:headEnd/>
            <a:tailEnd/>
          </a:ln>
        </p:spPr>
        <p:txBody>
          <a:bodyPr/>
          <a:lstStyle/>
          <a:p>
            <a:endParaRPr lang="en-US"/>
          </a:p>
        </p:txBody>
      </p:sp>
      <p:sp>
        <p:nvSpPr>
          <p:cNvPr id="121" name="TextBox 120"/>
          <p:cNvSpPr txBox="1"/>
          <p:nvPr/>
        </p:nvSpPr>
        <p:spPr>
          <a:xfrm>
            <a:off x="6858000" y="4114800"/>
            <a:ext cx="6858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2</a:t>
            </a:r>
            <a:r>
              <a:rPr lang="en-US" sz="3200" i="1" dirty="0" smtClean="0">
                <a:solidFill>
                  <a:srgbClr val="FFFFFF"/>
                </a:solidFill>
              </a:rPr>
              <a:t>’</a:t>
            </a:r>
            <a:endParaRPr lang="en-US" sz="3200" i="1" dirty="0">
              <a:solidFill>
                <a:srgbClr val="FFFFFF"/>
              </a:solidFill>
            </a:endParaRPr>
          </a:p>
        </p:txBody>
      </p:sp>
      <p:sp>
        <p:nvSpPr>
          <p:cNvPr id="122" name="TextBox 121"/>
          <p:cNvSpPr txBox="1"/>
          <p:nvPr/>
        </p:nvSpPr>
        <p:spPr>
          <a:xfrm>
            <a:off x="1981200" y="4419600"/>
            <a:ext cx="609600" cy="584775"/>
          </a:xfrm>
          <a:prstGeom prst="rect">
            <a:avLst/>
          </a:prstGeom>
          <a:noFill/>
        </p:spPr>
        <p:txBody>
          <a:bodyPr wrap="square" rtlCol="0">
            <a:spAutoFit/>
          </a:bodyPr>
          <a:lstStyle/>
          <a:p>
            <a:r>
              <a:rPr lang="en-US" sz="3200" i="1" dirty="0" smtClean="0">
                <a:solidFill>
                  <a:srgbClr val="FFFFFF"/>
                </a:solidFill>
              </a:rPr>
              <a:t>x</a:t>
            </a:r>
            <a:r>
              <a:rPr lang="en-US" sz="3200" i="1" baseline="-25000" dirty="0" smtClean="0">
                <a:solidFill>
                  <a:srgbClr val="FFFFFF"/>
                </a:solidFill>
              </a:rPr>
              <a:t>2</a:t>
            </a:r>
            <a:endParaRPr lang="en-US" sz="3200" i="1" dirty="0">
              <a:solidFill>
                <a:srgbClr val="FFFFFF"/>
              </a:solidFill>
            </a:endParaRPr>
          </a:p>
        </p:txBody>
      </p:sp>
      <p:sp>
        <p:nvSpPr>
          <p:cNvPr id="124" name="Rectangle 123"/>
          <p:cNvSpPr/>
          <p:nvPr/>
        </p:nvSpPr>
        <p:spPr>
          <a:xfrm>
            <a:off x="3200400" y="47244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cxnSp>
        <p:nvCxnSpPr>
          <p:cNvPr id="125" name="Straight Connector 124"/>
          <p:cNvCxnSpPr>
            <a:stCxn id="126" idx="0"/>
            <a:endCxn id="119" idx="1"/>
          </p:cNvCxnSpPr>
          <p:nvPr/>
        </p:nvCxnSpPr>
        <p:spPr>
          <a:xfrm rot="5400000" flipH="1" flipV="1">
            <a:off x="4305300" y="4838699"/>
            <a:ext cx="2286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6" name="Line 6"/>
          <p:cNvSpPr>
            <a:spLocks noChangeShapeType="1"/>
          </p:cNvSpPr>
          <p:nvPr/>
        </p:nvSpPr>
        <p:spPr bwMode="auto">
          <a:xfrm flipH="1">
            <a:off x="4038600" y="4953000"/>
            <a:ext cx="381000" cy="0"/>
          </a:xfrm>
          <a:prstGeom prst="line">
            <a:avLst/>
          </a:prstGeom>
          <a:noFill/>
          <a:ln w="38100">
            <a:solidFill>
              <a:srgbClr val="FFFF00"/>
            </a:solidFill>
            <a:round/>
            <a:headEnd/>
            <a:tailEnd/>
          </a:ln>
        </p:spPr>
        <p:txBody>
          <a:bodyPr/>
          <a:lstStyle/>
          <a:p>
            <a:endParaRPr lang="en-US"/>
          </a:p>
        </p:txBody>
      </p:sp>
      <p:cxnSp>
        <p:nvCxnSpPr>
          <p:cNvPr id="127" name="Straight Connector 126"/>
          <p:cNvCxnSpPr/>
          <p:nvPr/>
        </p:nvCxnSpPr>
        <p:spPr>
          <a:xfrm rot="5400000" flipH="1" flipV="1">
            <a:off x="2057401" y="5181600"/>
            <a:ext cx="152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8" name="Line 6"/>
          <p:cNvSpPr>
            <a:spLocks noChangeShapeType="1"/>
          </p:cNvSpPr>
          <p:nvPr/>
        </p:nvSpPr>
        <p:spPr bwMode="auto">
          <a:xfrm flipH="1">
            <a:off x="2819401" y="5105400"/>
            <a:ext cx="381000" cy="0"/>
          </a:xfrm>
          <a:prstGeom prst="line">
            <a:avLst/>
          </a:prstGeom>
          <a:noFill/>
          <a:ln w="38100">
            <a:solidFill>
              <a:srgbClr val="FFFF00"/>
            </a:solidFill>
            <a:round/>
            <a:headEnd/>
            <a:tailEnd/>
          </a:ln>
        </p:spPr>
        <p:txBody>
          <a:bodyPr/>
          <a:lstStyle/>
          <a:p>
            <a:endParaRPr lang="en-US"/>
          </a:p>
        </p:txBody>
      </p:sp>
      <p:sp>
        <p:nvSpPr>
          <p:cNvPr id="129" name="Flowchart: Connector 128"/>
          <p:cNvSpPr/>
          <p:nvPr/>
        </p:nvSpPr>
        <p:spPr>
          <a:xfrm>
            <a:off x="2743200" y="5029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1828800" y="1676400"/>
            <a:ext cx="6248400" cy="44958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152400" y="4191000"/>
            <a:ext cx="1305165" cy="523220"/>
          </a:xfrm>
          <a:prstGeom prst="rect">
            <a:avLst/>
          </a:prstGeom>
        </p:spPr>
        <p:txBody>
          <a:bodyPr wrap="none">
            <a:spAutoFit/>
          </a:bodyPr>
          <a:lstStyle/>
          <a:p>
            <a:r>
              <a:rPr lang="en-US" sz="2800" dirty="0" smtClean="0">
                <a:solidFill>
                  <a:srgbClr val="FFFFFF"/>
                </a:solidFill>
              </a:rPr>
              <a:t>s-a-0/1</a:t>
            </a:r>
            <a:endParaRPr lang="en-US" sz="2800" dirty="0">
              <a:solidFill>
                <a:srgbClr val="FFFFFF"/>
              </a:solidFill>
            </a:endParaRPr>
          </a:p>
        </p:txBody>
      </p:sp>
      <p:sp>
        <p:nvSpPr>
          <p:cNvPr id="44" name="Trapezoid 43"/>
          <p:cNvSpPr/>
          <p:nvPr/>
        </p:nvSpPr>
        <p:spPr bwMode="auto">
          <a:xfrm rot="5400000">
            <a:off x="5867400" y="2209800"/>
            <a:ext cx="1066800" cy="457200"/>
          </a:xfrm>
          <a:prstGeom prst="trapezoid">
            <a:avLst>
              <a:gd name="adj" fmla="val 42977"/>
            </a:avLst>
          </a:prstGeom>
          <a:noFill/>
          <a:ln w="38100" cap="flat" cmpd="sng" algn="ctr">
            <a:solidFill>
              <a:srgbClr val="FFFF00"/>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rgbClr val="FFFFFF"/>
                </a:solidFill>
                <a:latin typeface="Arial" charset="0"/>
              </a:rPr>
              <a:t> 0</a:t>
            </a:r>
          </a:p>
          <a:p>
            <a:pPr marL="0" marR="0" indent="0" algn="l" defTabSz="914400" rtl="0" eaLnBrk="1" fontAlgn="base" latinLnBrk="0" hangingPunct="1">
              <a:lnSpc>
                <a:spcPct val="100000"/>
              </a:lnSpc>
              <a:spcBef>
                <a:spcPts val="600"/>
              </a:spcBef>
              <a:buClrTx/>
              <a:buSzTx/>
              <a:buFontTx/>
              <a:buNone/>
              <a:tabLst/>
            </a:pPr>
            <a:r>
              <a:rPr lang="en-US" sz="2000" b="1" dirty="0" smtClean="0">
                <a:solidFill>
                  <a:srgbClr val="FFFFFF"/>
                </a:solidFill>
                <a:latin typeface="Arial" charset="0"/>
              </a:rPr>
              <a:t> 1</a:t>
            </a:r>
            <a:endParaRPr kumimoji="0" lang="en-US" sz="2000" b="1" i="0" u="none" strike="noStrike" cap="none" normalizeH="0" baseline="0" dirty="0" smtClean="0">
              <a:ln>
                <a:noFill/>
              </a:ln>
              <a:solidFill>
                <a:srgbClr val="FFFFFF"/>
              </a:solidFill>
              <a:effectLst/>
              <a:latin typeface="Arial" charset="0"/>
            </a:endParaRPr>
          </a:p>
        </p:txBody>
      </p:sp>
      <p:sp>
        <p:nvSpPr>
          <p:cNvPr id="48" name="Line 6"/>
          <p:cNvSpPr>
            <a:spLocks noChangeShapeType="1"/>
          </p:cNvSpPr>
          <p:nvPr/>
        </p:nvSpPr>
        <p:spPr bwMode="auto">
          <a:xfrm flipH="1">
            <a:off x="6629400" y="2438400"/>
            <a:ext cx="914400" cy="0"/>
          </a:xfrm>
          <a:prstGeom prst="line">
            <a:avLst/>
          </a:prstGeom>
          <a:noFill/>
          <a:ln w="38100">
            <a:solidFill>
              <a:srgbClr val="FFFF00"/>
            </a:solidFill>
            <a:round/>
            <a:headEnd/>
            <a:tailEnd/>
          </a:ln>
        </p:spPr>
        <p:txBody>
          <a:bodyPr/>
          <a:lstStyle/>
          <a:p>
            <a:endParaRPr lang="en-US"/>
          </a:p>
        </p:txBody>
      </p:sp>
      <p:sp>
        <p:nvSpPr>
          <p:cNvPr id="45" name="Rectangle 44"/>
          <p:cNvSpPr/>
          <p:nvPr/>
        </p:nvSpPr>
        <p:spPr>
          <a:xfrm>
            <a:off x="102166" y="914400"/>
            <a:ext cx="9041834" cy="523220"/>
          </a:xfrm>
          <a:prstGeom prst="rect">
            <a:avLst/>
          </a:prstGeom>
          <a:ln w="38100">
            <a:noFill/>
          </a:ln>
        </p:spPr>
        <p:txBody>
          <a:bodyPr wrap="none">
            <a:spAutoFit/>
          </a:bodyPr>
          <a:lstStyle/>
          <a:p>
            <a:r>
              <a:rPr lang="en-US" sz="2800" dirty="0" smtClean="0">
                <a:solidFill>
                  <a:srgbClr val="FFFFFF"/>
                </a:solidFill>
              </a:rPr>
              <a:t>Exclusive test for x</a:t>
            </a:r>
            <a:r>
              <a:rPr lang="en-US" sz="2800" baseline="-25000" dirty="0" smtClean="0">
                <a:solidFill>
                  <a:srgbClr val="FFFFFF"/>
                </a:solidFill>
              </a:rPr>
              <a:t>1</a:t>
            </a:r>
            <a:r>
              <a:rPr lang="en-US" sz="2800" dirty="0" smtClean="0">
                <a:solidFill>
                  <a:srgbClr val="FFFFFF"/>
                </a:solidFill>
              </a:rPr>
              <a:t>x</a:t>
            </a:r>
            <a:r>
              <a:rPr lang="en-US" sz="2800" baseline="-25000" dirty="0" smtClean="0">
                <a:solidFill>
                  <a:srgbClr val="FFFFFF"/>
                </a:solidFill>
              </a:rPr>
              <a:t>1</a:t>
            </a:r>
            <a:r>
              <a:rPr lang="en-US" sz="2800" dirty="0" smtClean="0">
                <a:solidFill>
                  <a:srgbClr val="FFFFFF"/>
                </a:solidFill>
              </a:rPr>
              <a:t>’ slow-to-fall and x</a:t>
            </a:r>
            <a:r>
              <a:rPr lang="en-US" sz="2800" baseline="-25000" dirty="0" smtClean="0">
                <a:solidFill>
                  <a:srgbClr val="FFFFFF"/>
                </a:solidFill>
              </a:rPr>
              <a:t>2</a:t>
            </a:r>
            <a:r>
              <a:rPr lang="en-US" sz="2800" dirty="0" smtClean="0">
                <a:solidFill>
                  <a:srgbClr val="FFFFFF"/>
                </a:solidFill>
              </a:rPr>
              <a:t>x</a:t>
            </a:r>
            <a:r>
              <a:rPr lang="en-US" sz="2800" baseline="-25000" dirty="0" smtClean="0">
                <a:solidFill>
                  <a:srgbClr val="FFFFFF"/>
                </a:solidFill>
              </a:rPr>
              <a:t>2</a:t>
            </a:r>
            <a:r>
              <a:rPr lang="en-US" sz="2800" smtClean="0">
                <a:solidFill>
                  <a:srgbClr val="FFFFFF"/>
                </a:solidFill>
              </a:rPr>
              <a:t>’ slow-to-rise:</a:t>
            </a:r>
            <a:endParaRPr lang="en-US" sz="2800" dirty="0">
              <a:solidFill>
                <a:srgbClr val="FFFFFF"/>
              </a:solidFill>
            </a:endParaRPr>
          </a:p>
        </p:txBody>
      </p:sp>
      <p:sp>
        <p:nvSpPr>
          <p:cNvPr id="50" name="Line 4"/>
          <p:cNvSpPr>
            <a:spLocks noChangeShapeType="1"/>
          </p:cNvSpPr>
          <p:nvPr/>
        </p:nvSpPr>
        <p:spPr bwMode="auto">
          <a:xfrm>
            <a:off x="5410200" y="2667000"/>
            <a:ext cx="762000" cy="0"/>
          </a:xfrm>
          <a:prstGeom prst="line">
            <a:avLst/>
          </a:prstGeom>
          <a:noFill/>
          <a:ln w="38100">
            <a:solidFill>
              <a:srgbClr val="FFFF00"/>
            </a:solidFill>
            <a:round/>
            <a:headEnd/>
            <a:tailEnd/>
          </a:ln>
        </p:spPr>
        <p:txBody>
          <a:bodyPr/>
          <a:lstStyle/>
          <a:p>
            <a:endParaRPr lang="en-US"/>
          </a:p>
        </p:txBody>
      </p:sp>
      <p:sp>
        <p:nvSpPr>
          <p:cNvPr id="52" name="Line 5"/>
          <p:cNvSpPr>
            <a:spLocks noChangeShapeType="1"/>
          </p:cNvSpPr>
          <p:nvPr/>
        </p:nvSpPr>
        <p:spPr bwMode="auto">
          <a:xfrm flipH="1">
            <a:off x="2286000" y="2514600"/>
            <a:ext cx="2438400" cy="0"/>
          </a:xfrm>
          <a:prstGeom prst="line">
            <a:avLst/>
          </a:prstGeom>
          <a:noFill/>
          <a:ln w="38100">
            <a:solidFill>
              <a:srgbClr val="FFFF00"/>
            </a:solidFill>
            <a:round/>
            <a:headEnd/>
            <a:tailEnd/>
          </a:ln>
        </p:spPr>
        <p:txBody>
          <a:bodyPr/>
          <a:lstStyle/>
          <a:p>
            <a:endParaRPr lang="en-US"/>
          </a:p>
        </p:txBody>
      </p:sp>
      <p:sp>
        <p:nvSpPr>
          <p:cNvPr id="55" name="Line 6"/>
          <p:cNvSpPr>
            <a:spLocks noChangeShapeType="1"/>
          </p:cNvSpPr>
          <p:nvPr/>
        </p:nvSpPr>
        <p:spPr bwMode="auto">
          <a:xfrm flipH="1">
            <a:off x="4419601" y="2819400"/>
            <a:ext cx="304799" cy="0"/>
          </a:xfrm>
          <a:prstGeom prst="line">
            <a:avLst/>
          </a:prstGeom>
          <a:noFill/>
          <a:ln w="38100">
            <a:solidFill>
              <a:srgbClr val="FFFF00"/>
            </a:solidFill>
            <a:round/>
            <a:headEnd/>
            <a:tailEnd/>
          </a:ln>
        </p:spPr>
        <p:txBody>
          <a:bodyPr/>
          <a:lstStyle/>
          <a:p>
            <a:endParaRPr lang="en-US"/>
          </a:p>
        </p:txBody>
      </p:sp>
      <p:sp>
        <p:nvSpPr>
          <p:cNvPr id="56" name="Rectangle 55"/>
          <p:cNvSpPr/>
          <p:nvPr/>
        </p:nvSpPr>
        <p:spPr>
          <a:xfrm>
            <a:off x="3200400" y="28194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0</a:t>
            </a:r>
            <a:endParaRPr lang="en-US" sz="2000" dirty="0">
              <a:solidFill>
                <a:srgbClr val="FFFFFF"/>
              </a:solidFill>
            </a:endParaRPr>
          </a:p>
        </p:txBody>
      </p:sp>
      <p:cxnSp>
        <p:nvCxnSpPr>
          <p:cNvPr id="57" name="Straight Connector 56"/>
          <p:cNvCxnSpPr>
            <a:stCxn id="58" idx="0"/>
            <a:endCxn id="55" idx="1"/>
          </p:cNvCxnSpPr>
          <p:nvPr/>
        </p:nvCxnSpPr>
        <p:spPr>
          <a:xfrm rot="5400000" flipH="1" flipV="1">
            <a:off x="4305300" y="2933699"/>
            <a:ext cx="2286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8" name="Line 6"/>
          <p:cNvSpPr>
            <a:spLocks noChangeShapeType="1"/>
          </p:cNvSpPr>
          <p:nvPr/>
        </p:nvSpPr>
        <p:spPr bwMode="auto">
          <a:xfrm flipH="1">
            <a:off x="4038600" y="3048000"/>
            <a:ext cx="381000" cy="0"/>
          </a:xfrm>
          <a:prstGeom prst="line">
            <a:avLst/>
          </a:prstGeom>
          <a:noFill/>
          <a:ln w="38100">
            <a:solidFill>
              <a:srgbClr val="FFFF00"/>
            </a:solidFill>
            <a:round/>
            <a:headEnd/>
            <a:tailEnd/>
          </a:ln>
        </p:spPr>
        <p:txBody>
          <a:bodyPr/>
          <a:lstStyle/>
          <a:p>
            <a:endParaRPr lang="en-US"/>
          </a:p>
        </p:txBody>
      </p:sp>
      <p:cxnSp>
        <p:nvCxnSpPr>
          <p:cNvPr id="59" name="Straight Connector 58"/>
          <p:cNvCxnSpPr>
            <a:stCxn id="60" idx="1"/>
            <a:endCxn id="69" idx="1"/>
          </p:cNvCxnSpPr>
          <p:nvPr/>
        </p:nvCxnSpPr>
        <p:spPr>
          <a:xfrm rot="5400000" flipH="1" flipV="1">
            <a:off x="2400300" y="26289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0" name="Line 6"/>
          <p:cNvSpPr>
            <a:spLocks noChangeShapeType="1"/>
          </p:cNvSpPr>
          <p:nvPr/>
        </p:nvSpPr>
        <p:spPr bwMode="auto">
          <a:xfrm flipH="1">
            <a:off x="2819400" y="3048000"/>
            <a:ext cx="381000" cy="0"/>
          </a:xfrm>
          <a:prstGeom prst="line">
            <a:avLst/>
          </a:prstGeom>
          <a:noFill/>
          <a:ln w="38100">
            <a:solidFill>
              <a:srgbClr val="FFFF00"/>
            </a:solidFill>
            <a:round/>
            <a:headEnd/>
            <a:tailEnd/>
          </a:ln>
        </p:spPr>
        <p:txBody>
          <a:bodyPr/>
          <a:lstStyle/>
          <a:p>
            <a:endParaRPr lang="en-US"/>
          </a:p>
        </p:txBody>
      </p:sp>
      <p:sp>
        <p:nvSpPr>
          <p:cNvPr id="61" name="Flowchart: Connector 60"/>
          <p:cNvSpPr/>
          <p:nvPr/>
        </p:nvSpPr>
        <p:spPr>
          <a:xfrm>
            <a:off x="2743201" y="2438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Moon 61"/>
          <p:cNvSpPr/>
          <p:nvPr/>
        </p:nvSpPr>
        <p:spPr bwMode="auto">
          <a:xfrm flipH="1">
            <a:off x="4648200" y="23622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66" name="Trapezoid 65"/>
          <p:cNvSpPr/>
          <p:nvPr/>
        </p:nvSpPr>
        <p:spPr bwMode="auto">
          <a:xfrm rot="5400000">
            <a:off x="5943600" y="4572000"/>
            <a:ext cx="1066800" cy="457200"/>
          </a:xfrm>
          <a:prstGeom prst="trapezoid">
            <a:avLst>
              <a:gd name="adj" fmla="val 42977"/>
            </a:avLst>
          </a:prstGeom>
          <a:noFill/>
          <a:ln w="38100" cap="flat" cmpd="sng" algn="ctr">
            <a:solidFill>
              <a:srgbClr val="FFFF00"/>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smtClean="0">
                <a:solidFill>
                  <a:srgbClr val="FFFFFF"/>
                </a:solidFill>
                <a:latin typeface="Arial" charset="0"/>
              </a:rPr>
              <a:t> 0</a:t>
            </a:r>
          </a:p>
          <a:p>
            <a:pPr marL="0" marR="0" indent="0" algn="l" defTabSz="914400" rtl="0" eaLnBrk="1" fontAlgn="base" latinLnBrk="0" hangingPunct="1">
              <a:lnSpc>
                <a:spcPct val="100000"/>
              </a:lnSpc>
              <a:spcBef>
                <a:spcPts val="600"/>
              </a:spcBef>
              <a:buClrTx/>
              <a:buSzTx/>
              <a:buFontTx/>
              <a:buNone/>
              <a:tabLst/>
            </a:pPr>
            <a:r>
              <a:rPr lang="en-US" sz="2000" b="1" dirty="0" smtClean="0">
                <a:solidFill>
                  <a:srgbClr val="FFFFFF"/>
                </a:solidFill>
                <a:latin typeface="Arial" charset="0"/>
              </a:rPr>
              <a:t> 1</a:t>
            </a:r>
            <a:endParaRPr kumimoji="0" lang="en-US" sz="2000" b="1" i="0" u="none" strike="noStrike" cap="none" normalizeH="0" baseline="0" dirty="0" smtClean="0">
              <a:ln>
                <a:noFill/>
              </a:ln>
              <a:solidFill>
                <a:srgbClr val="FFFFFF"/>
              </a:solidFill>
              <a:effectLst/>
              <a:latin typeface="Arial" charset="0"/>
            </a:endParaRPr>
          </a:p>
        </p:txBody>
      </p:sp>
      <p:sp>
        <p:nvSpPr>
          <p:cNvPr id="67" name="Line 6"/>
          <p:cNvSpPr>
            <a:spLocks noChangeShapeType="1"/>
          </p:cNvSpPr>
          <p:nvPr/>
        </p:nvSpPr>
        <p:spPr bwMode="auto">
          <a:xfrm flipH="1">
            <a:off x="6705600" y="4800600"/>
            <a:ext cx="914400" cy="0"/>
          </a:xfrm>
          <a:prstGeom prst="line">
            <a:avLst/>
          </a:prstGeom>
          <a:noFill/>
          <a:ln w="38100">
            <a:solidFill>
              <a:srgbClr val="FFFF00"/>
            </a:solidFill>
            <a:round/>
            <a:headEnd/>
            <a:tailEnd/>
          </a:ln>
        </p:spPr>
        <p:txBody>
          <a:bodyPr/>
          <a:lstStyle/>
          <a:p>
            <a:endParaRPr lang="en-US"/>
          </a:p>
        </p:txBody>
      </p:sp>
      <p:sp>
        <p:nvSpPr>
          <p:cNvPr id="69" name="Line 5"/>
          <p:cNvSpPr>
            <a:spLocks noChangeShapeType="1"/>
          </p:cNvSpPr>
          <p:nvPr/>
        </p:nvSpPr>
        <p:spPr bwMode="auto">
          <a:xfrm flipH="1">
            <a:off x="2819400" y="2209800"/>
            <a:ext cx="3352800" cy="0"/>
          </a:xfrm>
          <a:prstGeom prst="line">
            <a:avLst/>
          </a:prstGeom>
          <a:noFill/>
          <a:ln w="38100">
            <a:solidFill>
              <a:srgbClr val="FFFF00"/>
            </a:solidFill>
            <a:round/>
            <a:headEnd/>
            <a:tailEnd/>
          </a:ln>
        </p:spPr>
        <p:txBody>
          <a:bodyPr/>
          <a:lstStyle/>
          <a:p>
            <a:endParaRPr lang="en-US"/>
          </a:p>
        </p:txBody>
      </p:sp>
      <p:sp>
        <p:nvSpPr>
          <p:cNvPr id="72" name="Flowchart: Connector 71"/>
          <p:cNvSpPr/>
          <p:nvPr/>
        </p:nvSpPr>
        <p:spPr>
          <a:xfrm>
            <a:off x="2743200" y="4343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8153400" y="16002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75" name="Straight Connector 74"/>
          <p:cNvCxnSpPr/>
          <p:nvPr/>
        </p:nvCxnSpPr>
        <p:spPr>
          <a:xfrm>
            <a:off x="8077200" y="2362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8077200" y="2667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077200" y="4191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Flowchart: Connector 77"/>
          <p:cNvSpPr/>
          <p:nvPr/>
        </p:nvSpPr>
        <p:spPr>
          <a:xfrm>
            <a:off x="8305800" y="2971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lowchart: Connector 78"/>
          <p:cNvSpPr/>
          <p:nvPr/>
        </p:nvSpPr>
        <p:spPr>
          <a:xfrm>
            <a:off x="8305800" y="3276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Connector 79"/>
          <p:cNvSpPr/>
          <p:nvPr/>
        </p:nvSpPr>
        <p:spPr>
          <a:xfrm>
            <a:off x="83058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p:nvPr/>
        </p:nvCxnSpPr>
        <p:spPr>
          <a:xfrm>
            <a:off x="990600" y="24384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04800" y="2133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85" name="Straight Connector 84"/>
          <p:cNvCxnSpPr/>
          <p:nvPr/>
        </p:nvCxnSpPr>
        <p:spPr>
          <a:xfrm>
            <a:off x="990600" y="27432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7" name="Flowchart: Connector 86"/>
          <p:cNvSpPr/>
          <p:nvPr/>
        </p:nvSpPr>
        <p:spPr>
          <a:xfrm>
            <a:off x="1371600" y="29718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lowchart: Connector 87"/>
          <p:cNvSpPr/>
          <p:nvPr/>
        </p:nvSpPr>
        <p:spPr>
          <a:xfrm>
            <a:off x="1371600" y="32766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lowchart: Connector 88"/>
          <p:cNvSpPr/>
          <p:nvPr/>
        </p:nvSpPr>
        <p:spPr>
          <a:xfrm>
            <a:off x="1371600" y="3581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p:nvPr/>
        </p:nvCxnSpPr>
        <p:spPr>
          <a:xfrm>
            <a:off x="990600" y="2133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H="1">
            <a:off x="685800" y="3962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685800" y="3962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6" name="Line 5"/>
          <p:cNvSpPr>
            <a:spLocks noChangeShapeType="1"/>
          </p:cNvSpPr>
          <p:nvPr/>
        </p:nvSpPr>
        <p:spPr bwMode="auto">
          <a:xfrm flipH="1">
            <a:off x="2819400" y="5943600"/>
            <a:ext cx="2895600" cy="0"/>
          </a:xfrm>
          <a:prstGeom prst="line">
            <a:avLst/>
          </a:prstGeom>
          <a:noFill/>
          <a:ln w="38100">
            <a:solidFill>
              <a:srgbClr val="FFFF00"/>
            </a:solidFill>
            <a:round/>
            <a:headEnd/>
            <a:tailEnd/>
          </a:ln>
        </p:spPr>
        <p:txBody>
          <a:bodyPr/>
          <a:lstStyle/>
          <a:p>
            <a:endParaRPr lang="en-US"/>
          </a:p>
        </p:txBody>
      </p:sp>
      <p:cxnSp>
        <p:nvCxnSpPr>
          <p:cNvPr id="97" name="Straight Connector 96"/>
          <p:cNvCxnSpPr/>
          <p:nvPr/>
        </p:nvCxnSpPr>
        <p:spPr>
          <a:xfrm rot="5400000" flipH="1" flipV="1">
            <a:off x="5257800" y="54864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9" name="Line 6"/>
          <p:cNvSpPr>
            <a:spLocks noChangeShapeType="1"/>
          </p:cNvSpPr>
          <p:nvPr/>
        </p:nvSpPr>
        <p:spPr bwMode="auto">
          <a:xfrm flipH="1">
            <a:off x="5715000" y="5029200"/>
            <a:ext cx="533400" cy="0"/>
          </a:xfrm>
          <a:prstGeom prst="line">
            <a:avLst/>
          </a:prstGeom>
          <a:noFill/>
          <a:ln w="38100">
            <a:solidFill>
              <a:srgbClr val="FFFF00"/>
            </a:solidFill>
            <a:round/>
            <a:headEnd/>
            <a:tailEnd/>
          </a:ln>
        </p:spPr>
        <p:txBody>
          <a:bodyPr/>
          <a:lstStyle/>
          <a:p>
            <a:endParaRPr lang="en-US"/>
          </a:p>
        </p:txBody>
      </p:sp>
      <p:cxnSp>
        <p:nvCxnSpPr>
          <p:cNvPr id="103" name="Straight Connector 102"/>
          <p:cNvCxnSpPr>
            <a:stCxn id="66" idx="1"/>
          </p:cNvCxnSpPr>
          <p:nvPr/>
        </p:nvCxnSpPr>
        <p:spPr>
          <a:xfrm rot="5400000" flipH="1" flipV="1">
            <a:off x="5703978" y="3592423"/>
            <a:ext cx="154604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6" name="Flowchart: Connector 105"/>
          <p:cNvSpPr/>
          <p:nvPr/>
        </p:nvSpPr>
        <p:spPr>
          <a:xfrm>
            <a:off x="6400800" y="3505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Connector 106"/>
          <p:cNvCxnSpPr/>
          <p:nvPr/>
        </p:nvCxnSpPr>
        <p:spPr>
          <a:xfrm>
            <a:off x="5638800" y="35814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flipH="1" flipV="1">
            <a:off x="5410200" y="3810000"/>
            <a:ext cx="457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457200" y="4038600"/>
            <a:ext cx="518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91600" cy="609600"/>
          </a:xfrm>
        </p:spPr>
        <p:txBody>
          <a:bodyPr/>
          <a:lstStyle/>
          <a:p>
            <a:r>
              <a:rPr lang="en-US" dirty="0" smtClean="0"/>
              <a:t>Advantages of Exclusive Test Algorithm</a:t>
            </a:r>
            <a:endParaRPr lang="en-US" dirty="0"/>
          </a:p>
        </p:txBody>
      </p:sp>
      <p:sp>
        <p:nvSpPr>
          <p:cNvPr id="3" name="Content Placeholder 2"/>
          <p:cNvSpPr>
            <a:spLocks noGrp="1"/>
          </p:cNvSpPr>
          <p:nvPr>
            <p:ph idx="1"/>
          </p:nvPr>
        </p:nvSpPr>
        <p:spPr>
          <a:xfrm>
            <a:off x="685800" y="1219200"/>
            <a:ext cx="7772400" cy="4495800"/>
          </a:xfrm>
        </p:spPr>
        <p:txBody>
          <a:bodyPr/>
          <a:lstStyle/>
          <a:p>
            <a:r>
              <a:rPr lang="en-US" dirty="0" smtClean="0"/>
              <a:t>Reduced complexity: Single-copy ATPG model is no more complex than a single fault </a:t>
            </a:r>
            <a:r>
              <a:rPr lang="en-US" dirty="0" smtClean="0"/>
              <a:t>ATPG (modeling flip-flops are initialized).</a:t>
            </a:r>
            <a:endParaRPr lang="en-US" dirty="0" smtClean="0"/>
          </a:p>
          <a:p>
            <a:r>
              <a:rPr lang="en-US" sz="2800" dirty="0" smtClean="0"/>
              <a:t>No need for especially designed diagnostic ATPG tools.</a:t>
            </a:r>
          </a:p>
          <a:p>
            <a:r>
              <a:rPr lang="en-US" sz="2800" dirty="0" smtClean="0"/>
              <a:t>Can take advantage of various existing fault detection ATPG algorithms.</a:t>
            </a:r>
          </a:p>
        </p:txBody>
      </p:sp>
      <p:sp>
        <p:nvSpPr>
          <p:cNvPr id="5" name="Date Placeholder 4"/>
          <p:cNvSpPr>
            <a:spLocks noGrp="1"/>
          </p:cNvSpPr>
          <p:nvPr>
            <p:ph type="dt" sz="half" idx="10"/>
          </p:nvPr>
        </p:nvSpPr>
        <p:spPr/>
        <p:txBody>
          <a:bodyPr/>
          <a:lstStyle/>
          <a:p>
            <a:r>
              <a:rPr lang="en-US" altLang="zh-CN" smtClean="0"/>
              <a:t>May  12th</a:t>
            </a:r>
            <a:endParaRPr lang="en-US" altLang="zh-CN"/>
          </a:p>
        </p:txBody>
      </p:sp>
      <p:sp>
        <p:nvSpPr>
          <p:cNvPr id="4" name="Slide Number Placeholder 3"/>
          <p:cNvSpPr>
            <a:spLocks noGrp="1"/>
          </p:cNvSpPr>
          <p:nvPr>
            <p:ph type="sldNum" sz="quarter" idx="12"/>
          </p:nvPr>
        </p:nvSpPr>
        <p:spPr/>
        <p:txBody>
          <a:bodyPr/>
          <a:lstStyle/>
          <a:p>
            <a:fld id="{502FEC50-0A91-4F7E-80DC-A3DC0FEBA1CC}" type="slidenum">
              <a:rPr lang="en-US" altLang="zh-CN" smtClean="0"/>
              <a:pPr/>
              <a:t>13</a:t>
            </a:fld>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for Transition Faults</a:t>
            </a:r>
            <a:endParaRPr lang="en-US" dirty="0"/>
          </a:p>
        </p:txBody>
      </p:sp>
      <p:graphicFrame>
        <p:nvGraphicFramePr>
          <p:cNvPr id="7" name="Content Placeholder 6"/>
          <p:cNvGraphicFramePr>
            <a:graphicFrameLocks noGrp="1"/>
          </p:cNvGraphicFramePr>
          <p:nvPr>
            <p:ph idx="1"/>
          </p:nvPr>
        </p:nvGraphicFramePr>
        <p:xfrm>
          <a:off x="152400" y="838200"/>
          <a:ext cx="8839201" cy="5568837"/>
        </p:xfrm>
        <a:graphic>
          <a:graphicData uri="http://schemas.openxmlformats.org/drawingml/2006/table">
            <a:tbl>
              <a:tblPr>
                <a:solidFill>
                  <a:srgbClr val="002060"/>
                </a:solidFill>
                <a:tableStyleId>{E269D01E-BC32-4049-B463-5C60D7B0CCD2}</a:tableStyleId>
              </a:tblPr>
              <a:tblGrid>
                <a:gridCol w="1082323"/>
                <a:gridCol w="869708"/>
                <a:gridCol w="714969"/>
                <a:gridCol w="762000"/>
                <a:gridCol w="1066800"/>
                <a:gridCol w="762000"/>
                <a:gridCol w="762000"/>
                <a:gridCol w="990600"/>
                <a:gridCol w="1010357"/>
                <a:gridCol w="818444"/>
              </a:tblGrid>
              <a:tr h="464683">
                <a:tc rowSpan="2">
                  <a:txBody>
                    <a:bodyPr/>
                    <a:lstStyle/>
                    <a:p>
                      <a:pPr marL="0" marR="0" algn="ctr">
                        <a:spcBef>
                          <a:spcPts val="0"/>
                        </a:spcBef>
                        <a:spcAft>
                          <a:spcPts val="0"/>
                        </a:spcAft>
                      </a:pPr>
                      <a:r>
                        <a:rPr lang="en-US" sz="1800" b="1" dirty="0">
                          <a:solidFill>
                            <a:srgbClr val="FFFFFF"/>
                          </a:solidFill>
                        </a:rPr>
                        <a:t>Circuit</a:t>
                      </a:r>
                      <a:endParaRPr lang="en-US" sz="1800" b="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rowSpan="2">
                  <a:txBody>
                    <a:bodyPr/>
                    <a:lstStyle/>
                    <a:p>
                      <a:pPr marL="0" marR="0" algn="ctr">
                        <a:spcBef>
                          <a:spcPts val="0"/>
                        </a:spcBef>
                        <a:spcAft>
                          <a:spcPts val="0"/>
                        </a:spcAft>
                      </a:pPr>
                      <a:r>
                        <a:rPr lang="en-US" sz="1800" b="1" dirty="0" smtClean="0">
                          <a:solidFill>
                            <a:srgbClr val="FFFFFF"/>
                          </a:solidFill>
                        </a:rPr>
                        <a:t>No. </a:t>
                      </a:r>
                      <a:r>
                        <a:rPr lang="en-US" sz="1800" b="1" dirty="0">
                          <a:solidFill>
                            <a:srgbClr val="FFFFFF"/>
                          </a:solidFill>
                        </a:rPr>
                        <a:t>of</a:t>
                      </a:r>
                    </a:p>
                    <a:p>
                      <a:pPr marL="0" marR="0" algn="ctr">
                        <a:spcBef>
                          <a:spcPts val="0"/>
                        </a:spcBef>
                        <a:spcAft>
                          <a:spcPts val="0"/>
                        </a:spcAft>
                      </a:pPr>
                      <a:r>
                        <a:rPr lang="en-US" sz="1800" b="1" dirty="0">
                          <a:solidFill>
                            <a:srgbClr val="FFFFFF"/>
                          </a:solidFill>
                        </a:rPr>
                        <a:t>faults</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chemeClr val="bg1">
                        <a:lumMod val="50000"/>
                      </a:schemeClr>
                    </a:solidFill>
                  </a:tcPr>
                </a:tc>
                <a:tc gridSpan="4">
                  <a:txBody>
                    <a:bodyPr/>
                    <a:lstStyle/>
                    <a:p>
                      <a:pPr marL="0" marR="0" algn="ctr">
                        <a:spcBef>
                          <a:spcPts val="0"/>
                        </a:spcBef>
                        <a:spcAft>
                          <a:spcPts val="0"/>
                        </a:spcAft>
                      </a:pPr>
                      <a:r>
                        <a:rPr lang="en-US" sz="1800" b="1" dirty="0">
                          <a:solidFill>
                            <a:srgbClr val="FFFFFF"/>
                          </a:solidFill>
                        </a:rPr>
                        <a:t>Detection test </a:t>
                      </a:r>
                      <a:r>
                        <a:rPr lang="en-US" sz="1800" b="1" dirty="0" smtClean="0">
                          <a:solidFill>
                            <a:srgbClr val="FFFFFF"/>
                          </a:solidFill>
                        </a:rPr>
                        <a:t>generation</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1800" b="1" dirty="0">
                          <a:solidFill>
                            <a:srgbClr val="FFFFFF"/>
                          </a:solidFill>
                        </a:rPr>
                        <a:t>Diagnostic test </a:t>
                      </a:r>
                      <a:r>
                        <a:rPr lang="en-US" sz="1800" b="1" dirty="0" smtClean="0">
                          <a:solidFill>
                            <a:srgbClr val="FFFFFF"/>
                          </a:solidFill>
                        </a:rPr>
                        <a:t>generation</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844547">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800" b="1" dirty="0" smtClean="0">
                          <a:solidFill>
                            <a:srgbClr val="FFFFFF"/>
                          </a:solidFill>
                        </a:rPr>
                        <a:t>Det. </a:t>
                      </a:r>
                      <a:r>
                        <a:rPr lang="en-US" sz="1800" b="1" dirty="0" err="1" smtClean="0">
                          <a:solidFill>
                            <a:srgbClr val="FFFFFF"/>
                          </a:solidFill>
                        </a:rPr>
                        <a:t>vect</a:t>
                      </a:r>
                      <a:r>
                        <a:rPr lang="en-US" sz="1800" b="1" dirty="0" smtClean="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FC </a:t>
                      </a:r>
                    </a:p>
                    <a:p>
                      <a:pPr marL="0" marR="0" algn="ctr">
                        <a:spcBef>
                          <a:spcPts val="0"/>
                        </a:spcBef>
                        <a:spcAft>
                          <a:spcPts val="0"/>
                        </a:spcAft>
                      </a:pPr>
                      <a:r>
                        <a:rPr lang="en-US" sz="1800" b="1" dirty="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err="1" smtClean="0">
                          <a:solidFill>
                            <a:srgbClr val="FFFFFF"/>
                          </a:solidFill>
                          <a:latin typeface="+mn-lt"/>
                          <a:ea typeface="Times New Roman"/>
                          <a:cs typeface="Times New Roman"/>
                        </a:rPr>
                        <a:t>Undiag</a:t>
                      </a:r>
                      <a:r>
                        <a:rPr lang="en-US" sz="1800" b="1" baseline="0" dirty="0" smtClean="0">
                          <a:solidFill>
                            <a:srgbClr val="FFFFFF"/>
                          </a:solidFill>
                          <a:latin typeface="+mn-lt"/>
                          <a:ea typeface="Times New Roman"/>
                          <a:cs typeface="Times New Roman"/>
                        </a:rPr>
                        <a:t> fault</a:t>
                      </a:r>
                      <a:r>
                        <a:rPr lang="en-US" sz="1800" b="1" dirty="0" smtClean="0">
                          <a:solidFill>
                            <a:srgbClr val="FFFFFF"/>
                          </a:solidFill>
                          <a:latin typeface="+mn-lt"/>
                          <a:ea typeface="Times New Roman"/>
                          <a:cs typeface="Times New Roman"/>
                        </a:rPr>
                        <a:t> groups</a:t>
                      </a:r>
                      <a:endParaRPr lang="en-US" sz="1800" b="1" dirty="0">
                        <a:solidFill>
                          <a:srgbClr val="FFFFFF"/>
                        </a:solidFill>
                        <a:latin typeface="+mn-lt"/>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DC </a:t>
                      </a:r>
                    </a:p>
                    <a:p>
                      <a:pPr marL="0" marR="0" algn="ctr">
                        <a:spcBef>
                          <a:spcPts val="0"/>
                        </a:spcBef>
                        <a:spcAft>
                          <a:spcPts val="0"/>
                        </a:spcAft>
                      </a:pPr>
                      <a:r>
                        <a:rPr lang="en-US" sz="1800" b="1" dirty="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Excl.</a:t>
                      </a:r>
                    </a:p>
                    <a:p>
                      <a:pPr marL="0" marR="0" algn="ctr">
                        <a:spcBef>
                          <a:spcPts val="0"/>
                        </a:spcBef>
                        <a:spcAft>
                          <a:spcPts val="0"/>
                        </a:spcAft>
                      </a:pPr>
                      <a:r>
                        <a:rPr lang="en-US" sz="1800" b="1" dirty="0" err="1" smtClean="0">
                          <a:solidFill>
                            <a:srgbClr val="FFFFFF"/>
                          </a:solidFill>
                        </a:rPr>
                        <a:t>vect</a:t>
                      </a:r>
                      <a:r>
                        <a:rPr lang="en-US" sz="1800" b="1" dirty="0" smtClean="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FFFFFF"/>
                          </a:solidFill>
                          <a:latin typeface="+mn-lt"/>
                          <a:ea typeface="Times New Roman"/>
                          <a:cs typeface="Times New Roman"/>
                        </a:rPr>
                        <a:t>Undiag</a:t>
                      </a:r>
                      <a:r>
                        <a:rPr lang="en-US" sz="1800" b="1" dirty="0" smtClean="0">
                          <a:solidFill>
                            <a:srgbClr val="FFFFFF"/>
                          </a:solidFill>
                          <a:latin typeface="+mn-lt"/>
                          <a:ea typeface="Times New Roman"/>
                          <a:cs typeface="Times New Roman"/>
                        </a:rPr>
                        <a:t>.</a:t>
                      </a:r>
                      <a:r>
                        <a:rPr lang="en-US" sz="1800" b="1" baseline="0" dirty="0" smtClean="0">
                          <a:solidFill>
                            <a:srgbClr val="FFFFFF"/>
                          </a:solidFill>
                          <a:latin typeface="+mn-lt"/>
                          <a:ea typeface="Times New Roman"/>
                          <a:cs typeface="Times New Roman"/>
                        </a:rPr>
                        <a:t> Fau</a:t>
                      </a:r>
                      <a:r>
                        <a:rPr lang="en-US" sz="1800" b="1" dirty="0" smtClean="0">
                          <a:solidFill>
                            <a:srgbClr val="FFFFFF"/>
                          </a:solidFill>
                          <a:latin typeface="+mn-lt"/>
                          <a:ea typeface="Times New Roman"/>
                          <a:cs typeface="Times New Roman"/>
                        </a:rPr>
                        <a:t>lt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FF"/>
                          </a:solidFill>
                          <a:latin typeface="+mn-lt"/>
                          <a:ea typeface="Times New Roman"/>
                          <a:cs typeface="Times New Roman"/>
                        </a:rPr>
                        <a:t>groups</a:t>
                      </a: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FF"/>
                          </a:solidFill>
                          <a:latin typeface="+mn-lt"/>
                          <a:ea typeface="+mn-ea"/>
                          <a:cs typeface="+mn-cs"/>
                        </a:rPr>
                        <a:t>Largest </a:t>
                      </a:r>
                      <a:r>
                        <a:rPr lang="en-US" sz="1800" b="1" dirty="0" err="1" smtClean="0">
                          <a:solidFill>
                            <a:srgbClr val="FFFFFF"/>
                          </a:solidFill>
                          <a:latin typeface="+mn-lt"/>
                          <a:ea typeface="+mn-ea"/>
                          <a:cs typeface="+mn-cs"/>
                        </a:rPr>
                        <a:t>undiag</a:t>
                      </a:r>
                      <a:r>
                        <a:rPr lang="en-US" sz="1800" b="1" dirty="0" smtClean="0">
                          <a:solidFill>
                            <a:srgbClr val="FFFFFF"/>
                          </a:solidFill>
                          <a:latin typeface="+mn-lt"/>
                          <a:ea typeface="+mn-ea"/>
                          <a:cs typeface="+mn-cs"/>
                        </a:rPr>
                        <a:t>.</a:t>
                      </a:r>
                      <a:r>
                        <a:rPr lang="en-US" sz="1800" b="1" baseline="0" dirty="0" smtClean="0">
                          <a:solidFill>
                            <a:srgbClr val="FFFFFF"/>
                          </a:solidFill>
                          <a:latin typeface="+mn-lt"/>
                          <a:ea typeface="+mn-ea"/>
                          <a:cs typeface="+mn-cs"/>
                        </a:rPr>
                        <a:t> group</a:t>
                      </a:r>
                      <a:endParaRPr lang="en-US" sz="1800" b="1" dirty="0" smtClean="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1800" b="1" dirty="0">
                          <a:solidFill>
                            <a:srgbClr val="FFFFFF"/>
                          </a:solidFill>
                        </a:rPr>
                        <a:t>DC</a:t>
                      </a:r>
                    </a:p>
                    <a:p>
                      <a:pPr marL="0" marR="0" algn="ctr">
                        <a:spcBef>
                          <a:spcPts val="0"/>
                        </a:spcBef>
                        <a:spcAft>
                          <a:spcPts val="0"/>
                        </a:spcAft>
                      </a:pPr>
                      <a:r>
                        <a:rPr lang="en-US" sz="1800" b="1" dirty="0">
                          <a:solidFill>
                            <a:srgbClr val="FFFFFF"/>
                          </a:solidFill>
                        </a:rPr>
                        <a:t>%</a:t>
                      </a:r>
                      <a:endParaRPr lang="en-US" sz="1800" b="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s27</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46</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11</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rPr>
                        <a:t>100.0</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12</a:t>
                      </a:r>
                      <a:endParaRPr lang="en-US" sz="1800" b="1" dirty="0">
                        <a:solidFill>
                          <a:srgbClr val="FFFFFF"/>
                        </a:solidFill>
                        <a:latin typeface="+mn-lt"/>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52.2</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rPr>
                        <a:t>18</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a:t>
                      </a:r>
                      <a:endParaRPr lang="en-US" sz="1800" b="1" dirty="0">
                        <a:solidFill>
                          <a:srgbClr val="FFFFFF"/>
                        </a:solidFill>
                        <a:latin typeface="+mn-lt"/>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a:t>
                      </a:r>
                      <a:endParaRPr lang="en-US" sz="1800" b="1" dirty="0">
                        <a:solidFill>
                          <a:srgbClr val="FFFFFF"/>
                        </a:solidFill>
                        <a:latin typeface="+mn-lt"/>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97.8</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s298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482</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79.9</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62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62.4</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34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39</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70.1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s382</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616</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51</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80.8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64.1</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58</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68.5</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s1423</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2364</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102</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92.9</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280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79.3</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182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5</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84.1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s5378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6589</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205</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91.2</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400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82.0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472</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85</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90.0</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s9234</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10416</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377</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92.8</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1219</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75.8</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597</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754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82.1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s13207</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14600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480</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89.1</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1707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70.0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543</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1392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11</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74.1</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s15850</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17517</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306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87.6</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1961</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71.2</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486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1565</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74.3</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s35932</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52988</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75</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99.0</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3737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88.3</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725</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2867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90.2</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mn-ea"/>
                          <a:cs typeface="+mn-cs"/>
                        </a:rPr>
                        <a:t>s38417</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47888</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244</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98.4</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4090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rPr>
                        <a:t>87.5</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1336</a:t>
                      </a:r>
                      <a:endParaRPr lang="en-US" sz="1800" b="1" dirty="0">
                        <a:solidFill>
                          <a:srgbClr val="FFFFFF"/>
                        </a:solidFill>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2883</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91.0</a:t>
                      </a:r>
                      <a:endParaRPr lang="en-US" sz="1800" b="1" dirty="0">
                        <a:solidFill>
                          <a:srgbClr val="FFFFFF"/>
                        </a:solidFill>
                        <a:latin typeface="Calibri"/>
                        <a:ea typeface="Times New Roman"/>
                        <a:cs typeface="Times New Roman"/>
                      </a:endParaRPr>
                    </a:p>
                  </a:txBody>
                  <a:tcPr marL="68580" marR="68580" marT="0" marB="0" anchor="ctr">
                    <a:solidFill>
                      <a:schemeClr val="accent6">
                        <a:lumMod val="75000"/>
                      </a:schemeClr>
                    </a:solidFill>
                  </a:tcPr>
                </a:tc>
              </a:tr>
              <a:tr h="387237">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s38584</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56226</a:t>
                      </a:r>
                      <a:endParaRPr lang="en-US" sz="1800" b="1" dirty="0">
                        <a:solidFill>
                          <a:srgbClr val="FFFFFF"/>
                        </a:solidFill>
                        <a:latin typeface="+mn-lt"/>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395</a:t>
                      </a:r>
                      <a:endParaRPr lang="en-US" sz="1800" b="1" dirty="0">
                        <a:solidFill>
                          <a:srgbClr val="FFFFFF"/>
                        </a:solidFill>
                        <a:latin typeface="+mn-lt"/>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95.7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4042</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86.7</a:t>
                      </a:r>
                      <a:endParaRPr lang="en-US" sz="1800" b="1" dirty="0">
                        <a:solidFill>
                          <a:srgbClr val="FFFFFF"/>
                        </a:solidFill>
                        <a:latin typeface="+mn-lt"/>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chemeClr val="accent6">
                        <a:lumMod val="75000"/>
                      </a:schemeClr>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1793</a:t>
                      </a:r>
                      <a:endParaRPr lang="en-US" sz="1800" b="1" dirty="0">
                        <a:solidFill>
                          <a:srgbClr val="FFFFFF"/>
                        </a:solidFill>
                        <a:latin typeface="+mn-lt"/>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2440</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7</a:t>
                      </a:r>
                      <a:endParaRPr lang="en-US" sz="1800" b="1" dirty="0">
                        <a:solidFill>
                          <a:srgbClr val="FFFFFF"/>
                        </a:solidFill>
                        <a:latin typeface="+mn-lt"/>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Times New Roman"/>
                          <a:cs typeface="Times New Roman"/>
                        </a:rPr>
                        <a:t>90.3</a:t>
                      </a:r>
                      <a:endParaRPr lang="en-US" sz="1800" b="1" dirty="0">
                        <a:solidFill>
                          <a:srgbClr val="FFFFFF"/>
                        </a:solidFill>
                        <a:latin typeface="+mn-lt"/>
                        <a:ea typeface="Times New Roman"/>
                        <a:cs typeface="Times New Roman"/>
                      </a:endParaRPr>
                    </a:p>
                  </a:txBody>
                  <a:tcPr marL="68580" marR="68580" marT="0" marB="0" anchor="ctr">
                    <a:solidFill>
                      <a:schemeClr val="accent6">
                        <a:lumMod val="75000"/>
                      </a:schemeClr>
                    </a:solidFill>
                  </a:tcPr>
                </a:tc>
              </a:tr>
            </a:tbl>
          </a:graphicData>
        </a:graphic>
      </p:graphicFrame>
      <p:sp>
        <p:nvSpPr>
          <p:cNvPr id="3" name="Date Placeholder 2"/>
          <p:cNvSpPr>
            <a:spLocks noGrp="1"/>
          </p:cNvSpPr>
          <p:nvPr>
            <p:ph type="dt" sz="half" idx="10"/>
          </p:nvPr>
        </p:nvSpPr>
        <p:spPr>
          <a:xfrm>
            <a:off x="685800" y="6400800"/>
            <a:ext cx="1905000" cy="457200"/>
          </a:xfrm>
        </p:spPr>
        <p:txBody>
          <a:bodyPr/>
          <a:lstStyle/>
          <a:p>
            <a:r>
              <a:rPr lang="en-US" smtClean="0"/>
              <a:t>May  12th</a:t>
            </a:r>
            <a:endParaRPr lang="en-US"/>
          </a:p>
        </p:txBody>
      </p:sp>
      <p:sp>
        <p:nvSpPr>
          <p:cNvPr id="5" name="Slide Number Placeholder 4"/>
          <p:cNvSpPr>
            <a:spLocks noGrp="1"/>
          </p:cNvSpPr>
          <p:nvPr>
            <p:ph type="sldNum" sz="quarter" idx="12"/>
          </p:nvPr>
        </p:nvSpPr>
        <p:spPr>
          <a:xfrm>
            <a:off x="6553200" y="6400800"/>
            <a:ext cx="1905000" cy="457200"/>
          </a:xfrm>
        </p:spPr>
        <p:txBody>
          <a:bodyPr/>
          <a:lstStyle/>
          <a:p>
            <a:fld id="{B6F15528-21DE-4FAA-801E-634DDDAF4B2B}"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609600"/>
          </a:xfrm>
        </p:spPr>
        <p:txBody>
          <a:bodyPr/>
          <a:lstStyle/>
          <a:p>
            <a:r>
              <a:rPr lang="en-US" dirty="0" smtClean="0"/>
              <a:t>Need for Equivalence Identification</a:t>
            </a:r>
            <a:endParaRPr lang="en-US" dirty="0"/>
          </a:p>
        </p:txBody>
      </p:sp>
      <p:sp>
        <p:nvSpPr>
          <p:cNvPr id="4" name="Date Placeholder 3"/>
          <p:cNvSpPr>
            <a:spLocks noGrp="1"/>
          </p:cNvSpPr>
          <p:nvPr>
            <p:ph type="dt" sz="half" idx="10"/>
          </p:nvPr>
        </p:nvSpPr>
        <p:spPr/>
        <p:txBody>
          <a:bodyPr/>
          <a:lstStyle/>
          <a:p>
            <a:pPr>
              <a:defRPr/>
            </a:pPr>
            <a:r>
              <a:rPr lang="en-US" smtClean="0"/>
              <a:t>May  12th</a:t>
            </a:r>
            <a:endParaRPr lang="en-US"/>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15</a:t>
            </a:fld>
            <a:endParaRPr lang="en-US"/>
          </a:p>
        </p:txBody>
      </p:sp>
      <p:sp>
        <p:nvSpPr>
          <p:cNvPr id="45" name="Content Placeholder 5"/>
          <p:cNvSpPr>
            <a:spLocks noGrp="1"/>
          </p:cNvSpPr>
          <p:nvPr>
            <p:ph idx="1"/>
          </p:nvPr>
        </p:nvSpPr>
        <p:spPr>
          <a:xfrm>
            <a:off x="457200" y="1219200"/>
            <a:ext cx="8229600" cy="4929188"/>
          </a:xfrm>
        </p:spPr>
        <p:txBody>
          <a:bodyPr>
            <a:normAutofit fontScale="85000" lnSpcReduction="20000"/>
          </a:bodyPr>
          <a:lstStyle/>
          <a:p>
            <a:r>
              <a:rPr lang="en-US" dirty="0" smtClean="0"/>
              <a:t>Some</a:t>
            </a:r>
            <a:r>
              <a:rPr lang="en-US" dirty="0" smtClean="0"/>
              <a:t> </a:t>
            </a:r>
            <a:r>
              <a:rPr lang="en-US" dirty="0" smtClean="0"/>
              <a:t>fault-pairs are functionally </a:t>
            </a:r>
            <a:r>
              <a:rPr lang="en-US" dirty="0" smtClean="0"/>
              <a:t>equivalent; s27 has 100% diagnostic coverage (DC).</a:t>
            </a:r>
            <a:endParaRPr lang="en-US" dirty="0" smtClean="0"/>
          </a:p>
          <a:p>
            <a:r>
              <a:rPr lang="en-US" dirty="0" smtClean="0"/>
              <a:t>Exclusive test ATPG may leave many undiagnosed fault pairs as aborted faults causing low DC.</a:t>
            </a:r>
          </a:p>
          <a:p>
            <a:r>
              <a:rPr lang="en-US" dirty="0" smtClean="0"/>
              <a:t>Many</a:t>
            </a:r>
            <a:r>
              <a:rPr lang="en-US" sz="2800" dirty="0" smtClean="0"/>
              <a:t> techniques have been proposed for fault equivalence identification:</a:t>
            </a:r>
          </a:p>
          <a:p>
            <a:pPr marL="800100">
              <a:buFont typeface="Arial" pitchFamily="34" charset="0"/>
              <a:buChar char="–"/>
            </a:pPr>
            <a:r>
              <a:rPr lang="en-US" dirty="0" smtClean="0"/>
              <a:t>Structural analysis</a:t>
            </a:r>
          </a:p>
          <a:p>
            <a:pPr marL="800100">
              <a:buFont typeface="Arial" pitchFamily="34" charset="0"/>
              <a:buChar char="–"/>
            </a:pPr>
            <a:r>
              <a:rPr lang="en-US" dirty="0" smtClean="0"/>
              <a:t>Exhaustive enumeration</a:t>
            </a:r>
          </a:p>
          <a:p>
            <a:pPr marL="800100">
              <a:buFont typeface="Arial" pitchFamily="34" charset="0"/>
              <a:buChar char="–"/>
            </a:pPr>
            <a:r>
              <a:rPr lang="en-US" sz="2800" dirty="0" smtClean="0"/>
              <a:t>Learning &amp; implication</a:t>
            </a:r>
          </a:p>
          <a:p>
            <a:pPr marL="800100">
              <a:buFont typeface="Arial" pitchFamily="34" charset="0"/>
              <a:buChar char="–"/>
            </a:pPr>
            <a:r>
              <a:rPr lang="en-US" dirty="0" smtClean="0"/>
              <a:t>Branch &amp; bound</a:t>
            </a:r>
          </a:p>
          <a:p>
            <a:pPr marL="800100">
              <a:buFont typeface="Arial" pitchFamily="34" charset="0"/>
              <a:buChar char="–"/>
            </a:pPr>
            <a:r>
              <a:rPr lang="en-US" sz="2800" dirty="0" smtClean="0"/>
              <a:t>Circuit transformation </a:t>
            </a:r>
            <a:r>
              <a:rPr lang="en-US" dirty="0" smtClean="0"/>
              <a:t>and</a:t>
            </a:r>
            <a:r>
              <a:rPr lang="en-US" dirty="0" smtClean="0"/>
              <a:t> </a:t>
            </a:r>
            <a:r>
              <a:rPr lang="en-US" dirty="0" smtClean="0"/>
              <a:t>symmetry </a:t>
            </a:r>
            <a:r>
              <a:rPr lang="en-US" sz="2800" dirty="0" smtClean="0"/>
              <a:t>identification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914400"/>
            <a:ext cx="7772400" cy="5233988"/>
          </a:xfrm>
        </p:spPr>
        <p:txBody>
          <a:bodyPr>
            <a:normAutofit/>
          </a:bodyPr>
          <a:lstStyle/>
          <a:p>
            <a:r>
              <a:rPr lang="en-US" sz="3000" dirty="0" smtClean="0"/>
              <a:t>A new diagnostic ATPG system for transition fault is constructed.</a:t>
            </a:r>
          </a:p>
          <a:p>
            <a:r>
              <a:rPr lang="en-US" dirty="0" smtClean="0"/>
              <a:t>Only conventional tools are used:</a:t>
            </a:r>
          </a:p>
          <a:p>
            <a:pPr marL="687388">
              <a:buFont typeface="Arial" pitchFamily="34" charset="0"/>
              <a:buChar char="–"/>
            </a:pPr>
            <a:r>
              <a:rPr lang="en-US" dirty="0" smtClean="0"/>
              <a:t>Exclusive test generation for transition fault requires only single stuck-at fault detection.</a:t>
            </a:r>
          </a:p>
          <a:p>
            <a:pPr marL="687388">
              <a:buFont typeface="Arial" pitchFamily="34" charset="0"/>
              <a:buChar char="–"/>
            </a:pPr>
            <a:r>
              <a:rPr lang="en-US" dirty="0" smtClean="0"/>
              <a:t>Fault equivalence checking is important for DC; requires effective algorithm.</a:t>
            </a:r>
            <a:endParaRPr lang="en-US" dirty="0"/>
          </a:p>
        </p:txBody>
      </p:sp>
      <p:sp>
        <p:nvSpPr>
          <p:cNvPr id="5" name="Date Placeholder 4"/>
          <p:cNvSpPr>
            <a:spLocks noGrp="1"/>
          </p:cNvSpPr>
          <p:nvPr>
            <p:ph type="dt" sz="half" idx="10"/>
          </p:nvPr>
        </p:nvSpPr>
        <p:spPr/>
        <p:txBody>
          <a:bodyPr/>
          <a:lstStyle/>
          <a:p>
            <a:r>
              <a:rPr lang="en-US" altLang="zh-CN" smtClean="0"/>
              <a:t>May  12th</a:t>
            </a:r>
            <a:endParaRPr lang="en-US" altLang="zh-CN"/>
          </a:p>
        </p:txBody>
      </p:sp>
      <p:sp>
        <p:nvSpPr>
          <p:cNvPr id="4" name="Slide Number Placeholder 3"/>
          <p:cNvSpPr>
            <a:spLocks noGrp="1"/>
          </p:cNvSpPr>
          <p:nvPr>
            <p:ph type="sldNum" sz="quarter" idx="12"/>
          </p:nvPr>
        </p:nvSpPr>
        <p:spPr/>
        <p:txBody>
          <a:bodyPr/>
          <a:lstStyle/>
          <a:p>
            <a:fld id="{502FEC50-0A91-4F7E-80DC-A3DC0FEBA1CC}" type="slidenum">
              <a:rPr lang="en-US" altLang="zh-CN" smtClean="0"/>
              <a:pPr/>
              <a:t>16</a:t>
            </a:fld>
            <a:endParaRPr lang="en-US" altLang="zh-C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4600" y="2438400"/>
            <a:ext cx="3993402" cy="1754326"/>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Thank you</a:t>
            </a:r>
          </a:p>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Questions?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Date Placeholder 4"/>
          <p:cNvSpPr>
            <a:spLocks noGrp="1"/>
          </p:cNvSpPr>
          <p:nvPr>
            <p:ph type="dt" sz="half" idx="10"/>
          </p:nvPr>
        </p:nvSpPr>
        <p:spPr/>
        <p:txBody>
          <a:bodyPr/>
          <a:lstStyle/>
          <a:p>
            <a:r>
              <a:rPr lang="en-US" altLang="zh-CN" smtClean="0"/>
              <a:t>May  12th</a:t>
            </a:r>
            <a:endParaRPr lang="en-US" altLang="zh-CN" dirty="0"/>
          </a:p>
        </p:txBody>
      </p:sp>
      <p:sp>
        <p:nvSpPr>
          <p:cNvPr id="4" name="Slide Number Placeholder 3"/>
          <p:cNvSpPr>
            <a:spLocks noGrp="1"/>
          </p:cNvSpPr>
          <p:nvPr>
            <p:ph type="sldNum" sz="quarter" idx="12"/>
          </p:nvPr>
        </p:nvSpPr>
        <p:spPr/>
        <p:txBody>
          <a:bodyPr/>
          <a:lstStyle/>
          <a:p>
            <a:fld id="{502FEC50-0A91-4F7E-80DC-A3DC0FEBA1CC}" type="slidenum">
              <a:rPr lang="en-US" altLang="zh-CN" smtClean="0"/>
              <a:pPr/>
              <a:t>17</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6" name="Content Placeholder 5"/>
          <p:cNvSpPr>
            <a:spLocks noGrp="1"/>
          </p:cNvSpPr>
          <p:nvPr>
            <p:ph idx="1"/>
          </p:nvPr>
        </p:nvSpPr>
        <p:spPr/>
        <p:txBody>
          <a:bodyPr>
            <a:normAutofit fontScale="92500" lnSpcReduction="20000"/>
          </a:bodyPr>
          <a:lstStyle/>
          <a:p>
            <a:r>
              <a:rPr lang="en-US" sz="3000" dirty="0" smtClean="0"/>
              <a:t>Purpose (motivation)</a:t>
            </a:r>
          </a:p>
          <a:p>
            <a:r>
              <a:rPr lang="en-US" sz="3000" dirty="0" smtClean="0"/>
              <a:t>Problem statement and contribution</a:t>
            </a:r>
          </a:p>
          <a:p>
            <a:r>
              <a:rPr lang="en-US" sz="3000" dirty="0" smtClean="0"/>
              <a:t>Introduction and background</a:t>
            </a:r>
          </a:p>
          <a:p>
            <a:r>
              <a:rPr lang="en-US" sz="3000" dirty="0" smtClean="0"/>
              <a:t>Representing a transition fault as a single stuck-at fault</a:t>
            </a:r>
          </a:p>
          <a:p>
            <a:r>
              <a:rPr lang="en-US" sz="3000" dirty="0" smtClean="0"/>
              <a:t>Exclusive test  patterns for transition faults</a:t>
            </a:r>
          </a:p>
          <a:p>
            <a:pPr lvl="1"/>
            <a:r>
              <a:rPr lang="en-US" sz="3000" dirty="0" smtClean="0"/>
              <a:t>One and two time frame models</a:t>
            </a:r>
          </a:p>
          <a:p>
            <a:r>
              <a:rPr lang="en-US" sz="3000" dirty="0" smtClean="0"/>
              <a:t>Experimental Results </a:t>
            </a:r>
          </a:p>
          <a:p>
            <a:r>
              <a:rPr lang="en-US" sz="3000" dirty="0" smtClean="0"/>
              <a:t>Conclusion</a:t>
            </a:r>
          </a:p>
        </p:txBody>
      </p:sp>
      <p:sp>
        <p:nvSpPr>
          <p:cNvPr id="3" name="Date Placeholder 2"/>
          <p:cNvSpPr>
            <a:spLocks noGrp="1"/>
          </p:cNvSpPr>
          <p:nvPr>
            <p:ph type="dt" sz="half" idx="10"/>
          </p:nvPr>
        </p:nvSpPr>
        <p:spPr/>
        <p:txBody>
          <a:bodyPr/>
          <a:lstStyle/>
          <a:p>
            <a:r>
              <a:rPr lang="en-US" smtClean="0"/>
              <a:t>May  12th</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4" name="Date Placeholder 3"/>
          <p:cNvSpPr>
            <a:spLocks noGrp="1"/>
          </p:cNvSpPr>
          <p:nvPr>
            <p:ph type="dt" sz="half" idx="10"/>
          </p:nvPr>
        </p:nvSpPr>
        <p:spPr/>
        <p:txBody>
          <a:bodyPr/>
          <a:lstStyle/>
          <a:p>
            <a:pPr>
              <a:defRPr/>
            </a:pPr>
            <a:r>
              <a:rPr lang="en-US" smtClean="0"/>
              <a:t>May  12th</a:t>
            </a:r>
            <a:endParaRPr lang="en-US"/>
          </a:p>
        </p:txBody>
      </p:sp>
      <p:sp>
        <p:nvSpPr>
          <p:cNvPr id="5" name="Slide Number Placeholder 4"/>
          <p:cNvSpPr>
            <a:spLocks noGrp="1"/>
          </p:cNvSpPr>
          <p:nvPr>
            <p:ph type="sldNum" sz="quarter" idx="12"/>
          </p:nvPr>
        </p:nvSpPr>
        <p:spPr/>
        <p:txBody>
          <a:bodyPr/>
          <a:lstStyle/>
          <a:p>
            <a:pPr>
              <a:defRPr/>
            </a:pPr>
            <a:fld id="{5551DFC1-2DE9-466C-B296-661A7F7832FB}" type="slidenum">
              <a:rPr lang="en-US" smtClean="0"/>
              <a:pPr>
                <a:defRPr/>
              </a:pPr>
              <a:t>3</a:t>
            </a:fld>
            <a:endParaRPr lang="en-US"/>
          </a:p>
        </p:txBody>
      </p:sp>
      <p:sp>
        <p:nvSpPr>
          <p:cNvPr id="7" name="TextBox 6"/>
          <p:cNvSpPr txBox="1"/>
          <p:nvPr/>
        </p:nvSpPr>
        <p:spPr>
          <a:xfrm>
            <a:off x="1143000" y="1521768"/>
            <a:ext cx="6858000" cy="4078039"/>
          </a:xfrm>
          <a:prstGeom prst="rect">
            <a:avLst/>
          </a:prstGeom>
          <a:noFill/>
        </p:spPr>
        <p:txBody>
          <a:bodyPr wrap="square" rtlCol="0" anchor="ctr">
            <a:spAutoFit/>
          </a:bodyPr>
          <a:lstStyle/>
          <a:p>
            <a:pPr marL="339725" indent="-339725">
              <a:spcBef>
                <a:spcPts val="600"/>
              </a:spcBef>
              <a:spcAft>
                <a:spcPts val="600"/>
              </a:spcAft>
              <a:buFont typeface="Arial" pitchFamily="34" charset="0"/>
              <a:buChar char="•"/>
            </a:pPr>
            <a:r>
              <a:rPr lang="en-US" sz="2800" dirty="0" smtClean="0">
                <a:solidFill>
                  <a:srgbClr val="FFFF00"/>
                </a:solidFill>
              </a:rPr>
              <a:t>Many modern design failures behave as non-classical faults.</a:t>
            </a:r>
          </a:p>
          <a:p>
            <a:pPr marL="339725" indent="-339725">
              <a:spcBef>
                <a:spcPts val="600"/>
              </a:spcBef>
              <a:spcAft>
                <a:spcPts val="600"/>
              </a:spcAft>
              <a:buFont typeface="Arial" pitchFamily="34" charset="0"/>
              <a:buChar char="•"/>
            </a:pPr>
            <a:r>
              <a:rPr lang="en-US" sz="2800" dirty="0" smtClean="0">
                <a:solidFill>
                  <a:srgbClr val="FFFF00"/>
                </a:solidFill>
              </a:rPr>
              <a:t>Several failures are timing related.</a:t>
            </a:r>
          </a:p>
          <a:p>
            <a:pPr marL="339725" indent="-339725">
              <a:spcBef>
                <a:spcPts val="600"/>
              </a:spcBef>
              <a:spcAft>
                <a:spcPts val="600"/>
              </a:spcAft>
              <a:buFont typeface="Arial" pitchFamily="34" charset="0"/>
              <a:buChar char="•"/>
            </a:pPr>
            <a:r>
              <a:rPr lang="en-US" sz="2800" dirty="0" smtClean="0">
                <a:solidFill>
                  <a:srgbClr val="FFFF00"/>
                </a:solidFill>
              </a:rPr>
              <a:t>Transition fault model is widely used due to its simplicity.</a:t>
            </a:r>
          </a:p>
          <a:p>
            <a:pPr marL="339725" indent="-339725">
              <a:spcBef>
                <a:spcPts val="600"/>
              </a:spcBef>
              <a:spcAft>
                <a:spcPts val="600"/>
              </a:spcAft>
              <a:buFont typeface="Arial" pitchFamily="34" charset="0"/>
              <a:buChar char="•"/>
            </a:pPr>
            <a:r>
              <a:rPr lang="en-US" sz="2800" dirty="0" smtClean="0">
                <a:solidFill>
                  <a:srgbClr val="FFFF00"/>
                </a:solidFill>
              </a:rPr>
              <a:t>There exist a need for diagnosis using the transition fault model.</a:t>
            </a:r>
          </a:p>
          <a:p>
            <a:endParaRPr lang="en-US" sz="2800" dirty="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en-US" dirty="0" smtClean="0"/>
              <a:t>Problem Statement and Contribution</a:t>
            </a:r>
          </a:p>
        </p:txBody>
      </p:sp>
      <p:sp>
        <p:nvSpPr>
          <p:cNvPr id="4" name="Date Placeholder 3"/>
          <p:cNvSpPr>
            <a:spLocks noGrp="1"/>
          </p:cNvSpPr>
          <p:nvPr>
            <p:ph type="dt" sz="half" idx="10"/>
          </p:nvPr>
        </p:nvSpPr>
        <p:spPr/>
        <p:txBody>
          <a:bodyPr/>
          <a:lstStyle/>
          <a:p>
            <a:pPr>
              <a:defRPr/>
            </a:pPr>
            <a:r>
              <a:rPr lang="en-US" smtClean="0"/>
              <a:t>May  12th</a:t>
            </a:r>
            <a:endParaRPr lang="en-US" dirty="0"/>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4</a:t>
            </a:fld>
            <a:endParaRPr lang="en-US" dirty="0"/>
          </a:p>
        </p:txBody>
      </p:sp>
      <p:sp>
        <p:nvSpPr>
          <p:cNvPr id="8" name="Content Placeholder 5"/>
          <p:cNvSpPr>
            <a:spLocks noGrp="1"/>
          </p:cNvSpPr>
          <p:nvPr>
            <p:ph sz="quarter" idx="1"/>
          </p:nvPr>
        </p:nvSpPr>
        <p:spPr>
          <a:xfrm>
            <a:off x="228600" y="1295400"/>
            <a:ext cx="8610600" cy="4038600"/>
          </a:xfrm>
        </p:spPr>
        <p:txBody>
          <a:bodyPr/>
          <a:lstStyle/>
          <a:p>
            <a:r>
              <a:rPr lang="en-US" dirty="0" smtClean="0">
                <a:solidFill>
                  <a:srgbClr val="FFFF00"/>
                </a:solidFill>
              </a:rPr>
              <a:t>Modeling and test generation for transition faults:</a:t>
            </a:r>
          </a:p>
          <a:p>
            <a:pPr lvl="1"/>
            <a:r>
              <a:rPr lang="en-US" dirty="0" smtClean="0">
                <a:solidFill>
                  <a:srgbClr val="FFFF00"/>
                </a:solidFill>
                <a:latin typeface="Arial" pitchFamily="34" charset="0"/>
                <a:cs typeface="Arial" pitchFamily="34" charset="0"/>
              </a:rPr>
              <a:t>Detection of single transition faults</a:t>
            </a:r>
          </a:p>
          <a:p>
            <a:pPr lvl="1"/>
            <a:r>
              <a:rPr lang="en-US" dirty="0" smtClean="0">
                <a:solidFill>
                  <a:srgbClr val="FFFF00"/>
                </a:solidFill>
                <a:latin typeface="Arial" pitchFamily="34" charset="0"/>
                <a:cs typeface="Arial" pitchFamily="34" charset="0"/>
              </a:rPr>
              <a:t>Exclusive tests for fault-pairs</a:t>
            </a:r>
            <a:endParaRPr lang="en-US" dirty="0" smtClean="0">
              <a:latin typeface="Arial" pitchFamily="34" charset="0"/>
              <a:cs typeface="Arial" pitchFamily="34" charset="0"/>
            </a:endParaRPr>
          </a:p>
          <a:p>
            <a:r>
              <a:rPr lang="en-US" dirty="0" smtClean="0">
                <a:latin typeface="Arial" pitchFamily="34" charset="0"/>
                <a:cs typeface="Arial" pitchFamily="34" charset="0"/>
              </a:rPr>
              <a:t>Present contribution:</a:t>
            </a:r>
          </a:p>
          <a:p>
            <a:pPr lvl="1"/>
            <a:r>
              <a:rPr lang="en-US" dirty="0" smtClean="0">
                <a:latin typeface="Arial" pitchFamily="34" charset="0"/>
                <a:cs typeface="Arial" pitchFamily="34" charset="0"/>
              </a:rPr>
              <a:t>A diagnostic ATPG system for transition faults using conventional fault-detection tools.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10" name="Date Placeholder 9"/>
          <p:cNvSpPr>
            <a:spLocks noGrp="1"/>
          </p:cNvSpPr>
          <p:nvPr>
            <p:ph type="dt" sz="half" idx="10"/>
          </p:nvPr>
        </p:nvSpPr>
        <p:spPr/>
        <p:txBody>
          <a:bodyPr/>
          <a:lstStyle/>
          <a:p>
            <a:r>
              <a:rPr lang="en-US" altLang="zh-CN" smtClean="0"/>
              <a:t>May  12th</a:t>
            </a:r>
            <a:endParaRPr lang="en-US" altLang="zh-CN" dirty="0"/>
          </a:p>
        </p:txBody>
      </p:sp>
      <p:sp>
        <p:nvSpPr>
          <p:cNvPr id="9" name="Slide Number Placeholder 8"/>
          <p:cNvSpPr>
            <a:spLocks noGrp="1"/>
          </p:cNvSpPr>
          <p:nvPr>
            <p:ph type="sldNum" sz="quarter" idx="12"/>
          </p:nvPr>
        </p:nvSpPr>
        <p:spPr/>
        <p:txBody>
          <a:bodyPr/>
          <a:lstStyle/>
          <a:p>
            <a:fld id="{502FEC50-0A91-4F7E-80DC-A3DC0FEBA1CC}" type="slidenum">
              <a:rPr lang="en-US" altLang="zh-CN" smtClean="0"/>
              <a:pPr/>
              <a:t>5</a:t>
            </a:fld>
            <a:endParaRPr lang="en-US" altLang="zh-CN"/>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655638" cy="190500"/>
          </a:xfrm>
          <a:prstGeom prst="rect">
            <a:avLst/>
          </a:prstGeom>
          <a:noFill/>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655638" cy="190500"/>
          </a:xfrm>
          <a:prstGeom prst="rect">
            <a:avLst/>
          </a:prstGeom>
          <a:noFill/>
        </p:spPr>
      </p:pic>
      <p:sp>
        <p:nvSpPr>
          <p:cNvPr id="13" name="Content Placeholder 5"/>
          <p:cNvSpPr>
            <a:spLocks noGrp="1"/>
          </p:cNvSpPr>
          <p:nvPr>
            <p:ph idx="1"/>
          </p:nvPr>
        </p:nvSpPr>
        <p:spPr>
          <a:xfrm>
            <a:off x="685800" y="990600"/>
            <a:ext cx="7772400" cy="4114800"/>
          </a:xfrm>
        </p:spPr>
        <p:txBody>
          <a:bodyPr>
            <a:normAutofit/>
          </a:bodyPr>
          <a:lstStyle/>
          <a:p>
            <a:r>
              <a:rPr lang="en-US" sz="3000" dirty="0" smtClean="0"/>
              <a:t>Previous work*:</a:t>
            </a:r>
          </a:p>
          <a:p>
            <a:pPr lvl="1"/>
            <a:r>
              <a:rPr lang="en-US" sz="3200" dirty="0" smtClean="0">
                <a:latin typeface="Arial" pitchFamily="34" charset="0"/>
                <a:cs typeface="Arial" pitchFamily="34" charset="0"/>
              </a:rPr>
              <a:t>A diagnostic coverage metric</a:t>
            </a:r>
            <a:endParaRPr lang="en-US" sz="3000" dirty="0" smtClean="0"/>
          </a:p>
          <a:p>
            <a:pPr lvl="1"/>
            <a:r>
              <a:rPr lang="en-US" sz="3000" dirty="0" smtClean="0"/>
              <a:t>Diagnostic fault simulation</a:t>
            </a:r>
          </a:p>
          <a:p>
            <a:pPr lvl="1"/>
            <a:r>
              <a:rPr lang="en-US" sz="3000" dirty="0" smtClean="0"/>
              <a:t>Exclusive test generation for stuck-at </a:t>
            </a:r>
            <a:r>
              <a:rPr lang="en-US" sz="3000" dirty="0" smtClean="0"/>
              <a:t>faults</a:t>
            </a:r>
            <a:endParaRPr lang="en-US" sz="3000" dirty="0" smtClean="0"/>
          </a:p>
          <a:p>
            <a:pPr lvl="1"/>
            <a:r>
              <a:rPr lang="en-US" sz="3000" dirty="0" smtClean="0"/>
              <a:t>Diagnostic ATPG system</a:t>
            </a:r>
          </a:p>
        </p:txBody>
      </p:sp>
      <p:sp>
        <p:nvSpPr>
          <p:cNvPr id="14" name="TextBox 13"/>
          <p:cNvSpPr txBox="1"/>
          <p:nvPr/>
        </p:nvSpPr>
        <p:spPr>
          <a:xfrm>
            <a:off x="914400" y="5257800"/>
            <a:ext cx="7620000" cy="646331"/>
          </a:xfrm>
          <a:prstGeom prst="rect">
            <a:avLst/>
          </a:prstGeom>
          <a:noFill/>
        </p:spPr>
        <p:txBody>
          <a:bodyPr wrap="square" rtlCol="0">
            <a:spAutoFit/>
          </a:bodyPr>
          <a:lstStyle/>
          <a:p>
            <a:r>
              <a:rPr lang="en-US" dirty="0" smtClean="0">
                <a:solidFill>
                  <a:srgbClr val="FFFF00"/>
                </a:solidFill>
              </a:rPr>
              <a:t>* Yu Zhang, V. D. </a:t>
            </a:r>
            <a:r>
              <a:rPr lang="en-US" dirty="0" err="1" smtClean="0">
                <a:solidFill>
                  <a:srgbClr val="FFFF00"/>
                </a:solidFill>
              </a:rPr>
              <a:t>Agrawal</a:t>
            </a:r>
            <a:r>
              <a:rPr lang="en-US" dirty="0" smtClean="0">
                <a:solidFill>
                  <a:srgbClr val="FFFF00"/>
                </a:solidFill>
              </a:rPr>
              <a:t>, “A Diagnostic Test Generation System,” </a:t>
            </a:r>
            <a:r>
              <a:rPr lang="en-US" i="1" dirty="0" smtClean="0">
                <a:solidFill>
                  <a:srgbClr val="FFFF00"/>
                </a:solidFill>
              </a:rPr>
              <a:t>in Proc. </a:t>
            </a:r>
            <a:r>
              <a:rPr lang="en-US" i="1" dirty="0" smtClean="0">
                <a:solidFill>
                  <a:srgbClr val="FFFF00"/>
                </a:solidFill>
              </a:rPr>
              <a:t>International </a:t>
            </a:r>
            <a:r>
              <a:rPr lang="en-US" i="1" dirty="0" smtClean="0">
                <a:solidFill>
                  <a:srgbClr val="FFFF00"/>
                </a:solidFill>
              </a:rPr>
              <a:t>Test Conf., </a:t>
            </a:r>
            <a:r>
              <a:rPr lang="en-US" dirty="0" smtClean="0">
                <a:solidFill>
                  <a:srgbClr val="FFFF00"/>
                </a:solidFill>
              </a:rPr>
              <a:t>2010. Paper 12.3.</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Introduction</a:t>
            </a:r>
            <a:endParaRPr lang="en-US" dirty="0"/>
          </a:p>
        </p:txBody>
      </p:sp>
      <p:sp>
        <p:nvSpPr>
          <p:cNvPr id="3" name="Date Placeholder 2"/>
          <p:cNvSpPr>
            <a:spLocks noGrp="1"/>
          </p:cNvSpPr>
          <p:nvPr>
            <p:ph type="dt" sz="half" idx="10"/>
          </p:nvPr>
        </p:nvSpPr>
        <p:spPr/>
        <p:txBody>
          <a:bodyPr/>
          <a:lstStyle/>
          <a:p>
            <a:r>
              <a:rPr lang="en-US" smtClean="0"/>
              <a:t>May  12th</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14" name="TextBox 13"/>
          <p:cNvSpPr txBox="1"/>
          <p:nvPr/>
        </p:nvSpPr>
        <p:spPr>
          <a:xfrm>
            <a:off x="609600" y="914400"/>
            <a:ext cx="7848600" cy="954107"/>
          </a:xfrm>
          <a:prstGeom prst="rect">
            <a:avLst/>
          </a:prstGeom>
          <a:noFill/>
        </p:spPr>
        <p:txBody>
          <a:bodyPr wrap="square" rtlCol="0">
            <a:spAutoFit/>
          </a:bodyPr>
          <a:lstStyle/>
          <a:p>
            <a:r>
              <a:rPr lang="en-US" sz="2800" dirty="0" smtClean="0">
                <a:solidFill>
                  <a:srgbClr val="FFFF00"/>
                </a:solidFill>
              </a:rPr>
              <a:t>Given a set of vectors, we </a:t>
            </a:r>
            <a:r>
              <a:rPr lang="en-US" sz="2800" dirty="0" smtClean="0">
                <a:solidFill>
                  <a:srgbClr val="FFFF00"/>
                </a:solidFill>
              </a:rPr>
              <a:t>define</a:t>
            </a:r>
            <a:endParaRPr lang="en-US" sz="2800" dirty="0" smtClean="0">
              <a:solidFill>
                <a:srgbClr val="FFFF00"/>
              </a:solidFill>
            </a:endParaRPr>
          </a:p>
          <a:p>
            <a:r>
              <a:rPr lang="en-US" sz="2800" dirty="0" smtClean="0">
                <a:solidFill>
                  <a:srgbClr val="FFFF00"/>
                </a:solidFill>
              </a:rPr>
              <a:t>Diagnostic Coverage:</a:t>
            </a:r>
          </a:p>
        </p:txBody>
      </p:sp>
      <p:pic>
        <p:nvPicPr>
          <p:cNvPr id="15" name="Picture 22"/>
          <p:cNvPicPr>
            <a:picLocks noChangeAspect="1" noChangeArrowheads="1"/>
          </p:cNvPicPr>
          <p:nvPr/>
        </p:nvPicPr>
        <p:blipFill>
          <a:blip r:embed="rId3" cstate="print">
            <a:clrChange>
              <a:clrFrom>
                <a:srgbClr val="FFFFFF"/>
              </a:clrFrom>
              <a:clrTo>
                <a:srgbClr val="FFFFFF">
                  <a:alpha val="0"/>
                </a:srgbClr>
              </a:clrTo>
            </a:clrChange>
            <a:lum bright="100000"/>
          </a:blip>
          <a:srcRect/>
          <a:stretch>
            <a:fillRect/>
          </a:stretch>
        </p:blipFill>
        <p:spPr bwMode="auto">
          <a:xfrm>
            <a:off x="914400" y="1905000"/>
            <a:ext cx="6414412" cy="960438"/>
          </a:xfrm>
          <a:prstGeom prst="rect">
            <a:avLst/>
          </a:prstGeom>
          <a:noFill/>
        </p:spPr>
      </p:pic>
      <p:pic>
        <p:nvPicPr>
          <p:cNvPr id="17" name="Picture 24"/>
          <p:cNvPicPr>
            <a:picLocks noChangeAspect="1" noChangeArrowheads="1"/>
          </p:cNvPicPr>
          <p:nvPr/>
        </p:nvPicPr>
        <p:blipFill>
          <a:blip r:embed="rId4" cstate="print">
            <a:clrChange>
              <a:clrFrom>
                <a:srgbClr val="FFFFFF"/>
              </a:clrFrom>
              <a:clrTo>
                <a:srgbClr val="FFFFFF">
                  <a:alpha val="0"/>
                </a:srgbClr>
              </a:clrTo>
            </a:clrChange>
            <a:lum bright="100000"/>
          </a:blip>
          <a:srcRect/>
          <a:stretch>
            <a:fillRect/>
          </a:stretch>
        </p:blipFill>
        <p:spPr bwMode="auto">
          <a:xfrm>
            <a:off x="7543800" y="1981200"/>
            <a:ext cx="648533" cy="808038"/>
          </a:xfrm>
          <a:prstGeom prst="rect">
            <a:avLst/>
          </a:prstGeom>
          <a:noFill/>
        </p:spPr>
      </p:pic>
      <p:pic>
        <p:nvPicPr>
          <p:cNvPr id="18" name="Picture 28"/>
          <p:cNvPicPr>
            <a:picLocks noChangeAspect="1" noChangeArrowheads="1"/>
          </p:cNvPicPr>
          <p:nvPr/>
        </p:nvPicPr>
        <p:blipFill>
          <a:blip r:embed="rId5" cstate="print">
            <a:clrChange>
              <a:clrFrom>
                <a:srgbClr val="FFFFFF"/>
              </a:clrFrom>
              <a:clrTo>
                <a:srgbClr val="FFFFFF">
                  <a:alpha val="0"/>
                </a:srgbClr>
              </a:clrTo>
            </a:clrChange>
            <a:lum bright="100000"/>
          </a:blip>
          <a:srcRect/>
          <a:stretch>
            <a:fillRect/>
          </a:stretch>
        </p:blipFill>
        <p:spPr bwMode="auto">
          <a:xfrm>
            <a:off x="1066800" y="4648200"/>
            <a:ext cx="5181600" cy="944563"/>
          </a:xfrm>
          <a:prstGeom prst="rect">
            <a:avLst/>
          </a:prstGeom>
          <a:noFill/>
        </p:spPr>
      </p:pic>
      <p:pic>
        <p:nvPicPr>
          <p:cNvPr id="19" name="Picture 30"/>
          <p:cNvPicPr>
            <a:picLocks noChangeAspect="1" noChangeArrowheads="1"/>
          </p:cNvPicPr>
          <p:nvPr/>
        </p:nvPicPr>
        <p:blipFill>
          <a:blip r:embed="rId6" cstate="print">
            <a:clrChange>
              <a:clrFrom>
                <a:srgbClr val="FFFFFF"/>
              </a:clrFrom>
              <a:clrTo>
                <a:srgbClr val="FFFFFF">
                  <a:alpha val="0"/>
                </a:srgbClr>
              </a:clrTo>
            </a:clrChange>
            <a:lum bright="100000"/>
          </a:blip>
          <a:srcRect/>
          <a:stretch>
            <a:fillRect/>
          </a:stretch>
        </p:blipFill>
        <p:spPr bwMode="auto">
          <a:xfrm>
            <a:off x="6553200" y="4648200"/>
            <a:ext cx="1646238" cy="868363"/>
          </a:xfrm>
          <a:prstGeom prst="rect">
            <a:avLst/>
          </a:prstGeom>
          <a:noFill/>
        </p:spPr>
      </p:pic>
      <p:sp>
        <p:nvSpPr>
          <p:cNvPr id="22" name="Rectangle 21"/>
          <p:cNvSpPr/>
          <p:nvPr/>
        </p:nvSpPr>
        <p:spPr>
          <a:xfrm>
            <a:off x="838200" y="5638800"/>
            <a:ext cx="6013185" cy="461665"/>
          </a:xfrm>
          <a:prstGeom prst="rect">
            <a:avLst/>
          </a:prstGeom>
        </p:spPr>
        <p:txBody>
          <a:bodyPr wrap="none">
            <a:spAutoFit/>
          </a:bodyPr>
          <a:lstStyle/>
          <a:p>
            <a:pPr marL="393700" indent="-393700">
              <a:buNone/>
            </a:pPr>
            <a:r>
              <a:rPr lang="en-US" sz="2400" i="1" dirty="0" smtClean="0">
                <a:solidFill>
                  <a:srgbClr val="FFFF00"/>
                </a:solidFill>
              </a:rPr>
              <a:t>Where g</a:t>
            </a:r>
            <a:r>
              <a:rPr lang="en-US" sz="2400" i="1" baseline="-25000" dirty="0" smtClean="0">
                <a:solidFill>
                  <a:srgbClr val="FFFF00"/>
                </a:solidFill>
              </a:rPr>
              <a:t>0</a:t>
            </a:r>
            <a:r>
              <a:rPr lang="en-US" sz="2400" i="1" dirty="0" smtClean="0">
                <a:solidFill>
                  <a:srgbClr val="FFFF00"/>
                </a:solidFill>
              </a:rPr>
              <a:t> is the group of undetected faults.</a:t>
            </a:r>
          </a:p>
        </p:txBody>
      </p:sp>
      <p:sp>
        <p:nvSpPr>
          <p:cNvPr id="23" name="Rectangle 22"/>
          <p:cNvSpPr/>
          <p:nvPr/>
        </p:nvSpPr>
        <p:spPr>
          <a:xfrm>
            <a:off x="685800" y="2819400"/>
            <a:ext cx="7128875" cy="1692771"/>
          </a:xfrm>
          <a:prstGeom prst="rect">
            <a:avLst/>
          </a:prstGeom>
        </p:spPr>
        <p:txBody>
          <a:bodyPr wrap="none">
            <a:spAutoFit/>
          </a:bodyPr>
          <a:lstStyle/>
          <a:p>
            <a:pPr marL="393700" indent="-393700"/>
            <a:r>
              <a:rPr lang="en-US" sz="2400" i="1" dirty="0" smtClean="0">
                <a:solidFill>
                  <a:srgbClr val="FFFF00"/>
                </a:solidFill>
              </a:rPr>
              <a:t>Fault group: Set of faults detected by same vectors</a:t>
            </a:r>
          </a:p>
          <a:p>
            <a:pPr marL="393700" indent="-393700"/>
            <a:r>
              <a:rPr lang="en-US" sz="2400" i="1" dirty="0" smtClean="0">
                <a:solidFill>
                  <a:srgbClr val="FFFF00"/>
                </a:solidFill>
              </a:rPr>
              <a:t>at same outputs (hence indistinguishable).</a:t>
            </a:r>
          </a:p>
          <a:p>
            <a:pPr marL="393700" indent="-393700"/>
            <a:endParaRPr lang="en-US" sz="2800" dirty="0" smtClean="0">
              <a:solidFill>
                <a:srgbClr val="FFFF00"/>
              </a:solidFill>
            </a:endParaRPr>
          </a:p>
          <a:p>
            <a:pPr marL="393700" indent="-393700"/>
            <a:r>
              <a:rPr lang="en-US" sz="2800" dirty="0" smtClean="0">
                <a:solidFill>
                  <a:srgbClr val="FFFF00"/>
                </a:solidFill>
              </a:rPr>
              <a:t>Fault coverage (conventional</a:t>
            </a:r>
            <a:r>
              <a:rPr lang="en-US" sz="2800" dirty="0" smtClean="0">
                <a:solidFill>
                  <a:srgbClr val="FFFF00"/>
                </a:solidFill>
              </a:rPr>
              <a:t>):</a:t>
            </a:r>
            <a:endParaRPr lang="en-US" sz="28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5" name="Date Placeholder 34"/>
          <p:cNvSpPr>
            <a:spLocks noGrp="1"/>
          </p:cNvSpPr>
          <p:nvPr>
            <p:ph type="dt" sz="half" idx="10"/>
          </p:nvPr>
        </p:nvSpPr>
        <p:spPr/>
        <p:txBody>
          <a:bodyPr/>
          <a:lstStyle/>
          <a:p>
            <a:r>
              <a:rPr lang="en-US" smtClean="0"/>
              <a:t>May  12th</a:t>
            </a:r>
            <a:endParaRPr lang="en-US" dirty="0"/>
          </a:p>
        </p:txBody>
      </p:sp>
      <p:sp>
        <p:nvSpPr>
          <p:cNvPr id="33" name="Slide Number Placeholder 32"/>
          <p:cNvSpPr>
            <a:spLocks noGrp="1"/>
          </p:cNvSpPr>
          <p:nvPr>
            <p:ph type="sldNum" sz="quarter" idx="12"/>
          </p:nvPr>
        </p:nvSpPr>
        <p:spPr/>
        <p:txBody>
          <a:bodyPr/>
          <a:lstStyle/>
          <a:p>
            <a:fld id="{502FEC50-0A91-4F7E-80DC-A3DC0FEBA1CC}" type="slidenum">
              <a:rPr lang="en-US" altLang="zh-CN" smtClean="0"/>
              <a:pPr/>
              <a:t>7</a:t>
            </a:fld>
            <a:endParaRPr lang="en-US" altLang="zh-CN"/>
          </a:p>
        </p:txBody>
      </p:sp>
      <p:sp>
        <p:nvSpPr>
          <p:cNvPr id="14" name="Rectangle 13"/>
          <p:cNvSpPr/>
          <p:nvPr/>
        </p:nvSpPr>
        <p:spPr>
          <a:xfrm>
            <a:off x="1905000" y="2057400"/>
            <a:ext cx="5410200" cy="41910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438400" y="4343400"/>
            <a:ext cx="1524000" cy="584775"/>
          </a:xfrm>
          <a:prstGeom prst="rect">
            <a:avLst/>
          </a:prstGeom>
          <a:noFill/>
          <a:ln w="38100">
            <a:noFill/>
          </a:ln>
        </p:spPr>
        <p:txBody>
          <a:bodyPr wrap="square" rtlCol="0">
            <a:spAutoFit/>
          </a:bodyPr>
          <a:lstStyle/>
          <a:p>
            <a:r>
              <a:rPr lang="en-US" sz="3200" dirty="0" smtClean="0">
                <a:solidFill>
                  <a:srgbClr val="FFFFFF"/>
                </a:solidFill>
              </a:rPr>
              <a:t>line x</a:t>
            </a:r>
            <a:r>
              <a:rPr lang="en-US" sz="3200" baseline="-25000" dirty="0" smtClean="0">
                <a:solidFill>
                  <a:srgbClr val="FFFFFF"/>
                </a:solidFill>
              </a:rPr>
              <a:t>2</a:t>
            </a:r>
            <a:endParaRPr lang="en-US" sz="3200" dirty="0">
              <a:solidFill>
                <a:srgbClr val="FFFFFF"/>
              </a:solidFill>
            </a:endParaRPr>
          </a:p>
        </p:txBody>
      </p:sp>
      <p:cxnSp>
        <p:nvCxnSpPr>
          <p:cNvPr id="30" name="Straight Connector 29"/>
          <p:cNvCxnSpPr/>
          <p:nvPr/>
        </p:nvCxnSpPr>
        <p:spPr>
          <a:xfrm>
            <a:off x="1066800" y="26670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9600" y="1905000"/>
            <a:ext cx="685800" cy="646331"/>
          </a:xfrm>
          <a:prstGeom prst="rect">
            <a:avLst/>
          </a:prstGeom>
          <a:noFill/>
          <a:ln>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cxnSp>
        <p:nvCxnSpPr>
          <p:cNvPr id="34" name="Straight Connector 33"/>
          <p:cNvCxnSpPr/>
          <p:nvPr/>
        </p:nvCxnSpPr>
        <p:spPr>
          <a:xfrm>
            <a:off x="3733800" y="4800600"/>
            <a:ext cx="190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7391400" y="1828800"/>
            <a:ext cx="990600" cy="646331"/>
          </a:xfrm>
          <a:prstGeom prst="rect">
            <a:avLst/>
          </a:prstGeom>
          <a:noFill/>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43" name="Straight Connector 42"/>
          <p:cNvCxnSpPr/>
          <p:nvPr/>
        </p:nvCxnSpPr>
        <p:spPr>
          <a:xfrm>
            <a:off x="1066800" y="2971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66800" y="4495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5" name="Flowchart: Connector 44"/>
          <p:cNvSpPr/>
          <p:nvPr/>
        </p:nvSpPr>
        <p:spPr>
          <a:xfrm>
            <a:off x="1447800" y="3200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p:cNvSpPr/>
          <p:nvPr/>
        </p:nvSpPr>
        <p:spPr>
          <a:xfrm>
            <a:off x="1447800" y="35052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1447800" y="3810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7315200" y="25908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315200" y="28956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315200" y="4419600"/>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3" name="Flowchart: Connector 52"/>
          <p:cNvSpPr/>
          <p:nvPr/>
        </p:nvSpPr>
        <p:spPr>
          <a:xfrm>
            <a:off x="7543800" y="32004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lowchart: Connector 53"/>
          <p:cNvSpPr/>
          <p:nvPr/>
        </p:nvSpPr>
        <p:spPr>
          <a:xfrm>
            <a:off x="7543800" y="35052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Connector 54"/>
          <p:cNvSpPr/>
          <p:nvPr/>
        </p:nvSpPr>
        <p:spPr>
          <a:xfrm>
            <a:off x="7543800" y="3810000"/>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457200" y="914400"/>
            <a:ext cx="8382000" cy="954107"/>
          </a:xfrm>
          <a:prstGeom prst="rect">
            <a:avLst/>
          </a:prstGeom>
          <a:noFill/>
        </p:spPr>
        <p:txBody>
          <a:bodyPr wrap="square" rtlCol="0">
            <a:spAutoFit/>
          </a:bodyPr>
          <a:lstStyle/>
          <a:p>
            <a:r>
              <a:rPr lang="en-US" sz="2800" dirty="0" smtClean="0">
                <a:solidFill>
                  <a:srgbClr val="FFFFFF"/>
                </a:solidFill>
              </a:rPr>
              <a:t>Diagnostic</a:t>
            </a:r>
            <a:r>
              <a:rPr lang="en-US" sz="2800" dirty="0" smtClean="0">
                <a:solidFill>
                  <a:srgbClr val="FFFFFF"/>
                </a:solidFill>
              </a:rPr>
              <a:t> ATPG problem</a:t>
            </a:r>
            <a:r>
              <a:rPr lang="en-US" sz="3200" dirty="0" smtClean="0">
                <a:solidFill>
                  <a:srgbClr val="FFFFFF"/>
                </a:solidFill>
              </a:rPr>
              <a:t>:</a:t>
            </a:r>
            <a:r>
              <a:rPr lang="en-US" sz="2400" dirty="0" smtClean="0">
                <a:solidFill>
                  <a:srgbClr val="FFFF00"/>
                </a:solidFill>
              </a:rPr>
              <a:t> </a:t>
            </a:r>
            <a:r>
              <a:rPr lang="en-US" sz="2400" dirty="0" smtClean="0">
                <a:solidFill>
                  <a:srgbClr val="FFFF00"/>
                </a:solidFill>
              </a:rPr>
              <a:t>find </a:t>
            </a:r>
            <a:r>
              <a:rPr lang="en-US" sz="2400" dirty="0" smtClean="0">
                <a:solidFill>
                  <a:srgbClr val="FFFF00"/>
                </a:solidFill>
              </a:rPr>
              <a:t>an </a:t>
            </a:r>
            <a:r>
              <a:rPr lang="en-US" sz="2400" i="1" dirty="0" smtClean="0">
                <a:solidFill>
                  <a:srgbClr val="FFFF00"/>
                </a:solidFill>
              </a:rPr>
              <a:t>exclusive test</a:t>
            </a:r>
            <a:r>
              <a:rPr lang="en-US" sz="2400" dirty="0" smtClean="0">
                <a:solidFill>
                  <a:srgbClr val="FFFF00"/>
                </a:solidFill>
              </a:rPr>
              <a:t> </a:t>
            </a:r>
            <a:r>
              <a:rPr lang="en-US" sz="2400" dirty="0" smtClean="0">
                <a:solidFill>
                  <a:srgbClr val="FFFF00"/>
                </a:solidFill>
              </a:rPr>
              <a:t>to distinguish fault f1 (line x</a:t>
            </a:r>
            <a:r>
              <a:rPr lang="en-US" sz="2400" baseline="-25000" dirty="0" smtClean="0">
                <a:solidFill>
                  <a:srgbClr val="FFFF00"/>
                </a:solidFill>
              </a:rPr>
              <a:t>1</a:t>
            </a:r>
            <a:r>
              <a:rPr lang="en-US" sz="2400" dirty="0" smtClean="0">
                <a:solidFill>
                  <a:srgbClr val="FFFF00"/>
                </a:solidFill>
              </a:rPr>
              <a:t> s-a-a) from fault f2 (line x</a:t>
            </a:r>
            <a:r>
              <a:rPr lang="en-US" sz="2400" baseline="-25000" dirty="0" smtClean="0">
                <a:solidFill>
                  <a:srgbClr val="FFFF00"/>
                </a:solidFill>
              </a:rPr>
              <a:t>2</a:t>
            </a:r>
            <a:r>
              <a:rPr lang="en-US" sz="2400" dirty="0" smtClean="0">
                <a:solidFill>
                  <a:srgbClr val="FFFF00"/>
                </a:solidFill>
              </a:rPr>
              <a:t> s-a-b</a:t>
            </a:r>
            <a:r>
              <a:rPr lang="en-US" sz="2400" dirty="0" smtClean="0">
                <a:solidFill>
                  <a:srgbClr val="FFFF00"/>
                </a:solidFill>
              </a:rPr>
              <a:t>).</a:t>
            </a:r>
            <a:endParaRPr lang="en-US" sz="2400" dirty="0">
              <a:solidFill>
                <a:srgbClr val="FFFF00"/>
              </a:solidFill>
            </a:endParaRPr>
          </a:p>
        </p:txBody>
      </p:sp>
      <p:sp>
        <p:nvSpPr>
          <p:cNvPr id="63" name="TextBox 62"/>
          <p:cNvSpPr txBox="1"/>
          <p:nvPr/>
        </p:nvSpPr>
        <p:spPr>
          <a:xfrm>
            <a:off x="4191000" y="4114800"/>
            <a:ext cx="1066800" cy="523220"/>
          </a:xfrm>
          <a:prstGeom prst="rect">
            <a:avLst/>
          </a:prstGeom>
          <a:noFill/>
          <a:ln w="38100">
            <a:noFill/>
          </a:ln>
        </p:spPr>
        <p:txBody>
          <a:bodyPr wrap="square" rtlCol="0">
            <a:spAutoFit/>
          </a:bodyPr>
          <a:lstStyle/>
          <a:p>
            <a:r>
              <a:rPr lang="en-US" sz="2800" dirty="0" smtClean="0">
                <a:solidFill>
                  <a:srgbClr val="FFFFFF"/>
                </a:solidFill>
              </a:rPr>
              <a:t>s-a-b</a:t>
            </a:r>
            <a:endParaRPr lang="en-US" sz="2800" dirty="0">
              <a:solidFill>
                <a:srgbClr val="FFFFFF"/>
              </a:solidFill>
            </a:endParaRPr>
          </a:p>
        </p:txBody>
      </p:sp>
      <p:cxnSp>
        <p:nvCxnSpPr>
          <p:cNvPr id="77" name="Straight Connector 76"/>
          <p:cNvCxnSpPr/>
          <p:nvPr/>
        </p:nvCxnSpPr>
        <p:spPr>
          <a:xfrm>
            <a:off x="3505200" y="3581400"/>
            <a:ext cx="1828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2286000" y="3124200"/>
            <a:ext cx="1295400" cy="584775"/>
          </a:xfrm>
          <a:prstGeom prst="rect">
            <a:avLst/>
          </a:prstGeom>
          <a:noFill/>
          <a:ln w="38100">
            <a:noFill/>
          </a:ln>
        </p:spPr>
        <p:txBody>
          <a:bodyPr wrap="square" rtlCol="0">
            <a:spAutoFit/>
          </a:bodyPr>
          <a:lstStyle/>
          <a:p>
            <a:r>
              <a:rPr lang="en-US" sz="3200" dirty="0" smtClean="0">
                <a:solidFill>
                  <a:srgbClr val="FFFFFF"/>
                </a:solidFill>
              </a:rPr>
              <a:t>line x</a:t>
            </a:r>
            <a:r>
              <a:rPr lang="en-US" sz="3200" baseline="-25000" dirty="0" smtClean="0">
                <a:solidFill>
                  <a:srgbClr val="FFFFFF"/>
                </a:solidFill>
              </a:rPr>
              <a:t>1</a:t>
            </a:r>
            <a:endParaRPr lang="en-US" sz="3200" dirty="0">
              <a:solidFill>
                <a:srgbClr val="FFFFFF"/>
              </a:solidFill>
            </a:endParaRPr>
          </a:p>
        </p:txBody>
      </p:sp>
      <p:sp>
        <p:nvSpPr>
          <p:cNvPr id="79" name="TextBox 78"/>
          <p:cNvSpPr txBox="1"/>
          <p:nvPr/>
        </p:nvSpPr>
        <p:spPr>
          <a:xfrm>
            <a:off x="3962400" y="2895600"/>
            <a:ext cx="1066800" cy="523220"/>
          </a:xfrm>
          <a:prstGeom prst="rect">
            <a:avLst/>
          </a:prstGeom>
          <a:noFill/>
          <a:ln w="38100">
            <a:noFill/>
          </a:ln>
        </p:spPr>
        <p:txBody>
          <a:bodyPr wrap="square" rtlCol="0">
            <a:spAutoFit/>
          </a:bodyPr>
          <a:lstStyle/>
          <a:p>
            <a:r>
              <a:rPr lang="en-US" sz="2800" dirty="0" smtClean="0">
                <a:solidFill>
                  <a:srgbClr val="FFFFFF"/>
                </a:solidFill>
              </a:rPr>
              <a:t>s-a-a</a:t>
            </a:r>
            <a:endParaRPr lang="en-US" sz="2800" dirty="0">
              <a:solidFill>
                <a:srgbClr val="FFFFFF"/>
              </a:solidFill>
            </a:endParaRPr>
          </a:p>
        </p:txBody>
      </p:sp>
      <p:cxnSp>
        <p:nvCxnSpPr>
          <p:cNvPr id="80" name="Straight Connector 79"/>
          <p:cNvCxnSpPr/>
          <p:nvPr/>
        </p:nvCxnSpPr>
        <p:spPr>
          <a:xfrm rot="5400000">
            <a:off x="4343400" y="35052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343400" y="35052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a:off x="4572000" y="4724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572000" y="4724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562600" y="3200400"/>
            <a:ext cx="914400" cy="584775"/>
          </a:xfrm>
          <a:prstGeom prst="rect">
            <a:avLst/>
          </a:prstGeom>
          <a:noFill/>
          <a:ln w="38100">
            <a:noFill/>
          </a:ln>
        </p:spPr>
        <p:txBody>
          <a:bodyPr wrap="square" rtlCol="0">
            <a:spAutoFit/>
          </a:bodyPr>
          <a:lstStyle/>
          <a:p>
            <a:r>
              <a:rPr lang="en-US" sz="3200" dirty="0" smtClean="0">
                <a:solidFill>
                  <a:srgbClr val="FFFFFF"/>
                </a:solidFill>
              </a:rPr>
              <a:t>x</a:t>
            </a:r>
            <a:r>
              <a:rPr lang="en-US" sz="3200" baseline="-25000" dirty="0" smtClean="0">
                <a:solidFill>
                  <a:srgbClr val="FFFFFF"/>
                </a:solidFill>
              </a:rPr>
              <a:t>1</a:t>
            </a:r>
            <a:r>
              <a:rPr lang="en-US" sz="3200" dirty="0" smtClean="0">
                <a:solidFill>
                  <a:srgbClr val="FFFFFF"/>
                </a:solidFill>
              </a:rPr>
              <a:t>’</a:t>
            </a:r>
            <a:endParaRPr lang="en-US" sz="3200" dirty="0">
              <a:solidFill>
                <a:srgbClr val="FFFFFF"/>
              </a:solidFill>
            </a:endParaRPr>
          </a:p>
        </p:txBody>
      </p:sp>
      <p:sp>
        <p:nvSpPr>
          <p:cNvPr id="36" name="TextBox 35"/>
          <p:cNvSpPr txBox="1"/>
          <p:nvPr/>
        </p:nvSpPr>
        <p:spPr>
          <a:xfrm>
            <a:off x="5867400" y="4419600"/>
            <a:ext cx="914400" cy="584775"/>
          </a:xfrm>
          <a:prstGeom prst="rect">
            <a:avLst/>
          </a:prstGeom>
          <a:noFill/>
          <a:ln w="38100">
            <a:noFill/>
          </a:ln>
        </p:spPr>
        <p:txBody>
          <a:bodyPr wrap="square" rtlCol="0">
            <a:spAutoFit/>
          </a:bodyPr>
          <a:lstStyle/>
          <a:p>
            <a:r>
              <a:rPr lang="en-US" sz="3200" dirty="0" smtClean="0">
                <a:solidFill>
                  <a:srgbClr val="FFFFFF"/>
                </a:solidFill>
              </a:rPr>
              <a:t>x</a:t>
            </a:r>
            <a:r>
              <a:rPr lang="en-US" sz="3200" baseline="-25000" dirty="0" smtClean="0">
                <a:solidFill>
                  <a:srgbClr val="FFFFFF"/>
                </a:solidFill>
              </a:rPr>
              <a:t>2</a:t>
            </a:r>
            <a:r>
              <a:rPr lang="en-US" sz="3200" dirty="0" smtClean="0">
                <a:solidFill>
                  <a:srgbClr val="FFFFFF"/>
                </a:solidFill>
              </a:rPr>
              <a:t>’</a:t>
            </a:r>
            <a:endParaRPr lang="en-US" sz="3200" dirty="0">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09600"/>
          </a:xfrm>
        </p:spPr>
        <p:txBody>
          <a:bodyPr/>
          <a:lstStyle/>
          <a:p>
            <a:r>
              <a:rPr lang="en-US" dirty="0" smtClean="0"/>
              <a:t>Introduction</a:t>
            </a:r>
            <a:endParaRPr lang="en-US" dirty="0"/>
          </a:p>
        </p:txBody>
      </p:sp>
      <p:sp>
        <p:nvSpPr>
          <p:cNvPr id="3" name="Date Placeholder 2"/>
          <p:cNvSpPr>
            <a:spLocks noGrp="1"/>
          </p:cNvSpPr>
          <p:nvPr>
            <p:ph type="dt" sz="half" idx="10"/>
          </p:nvPr>
        </p:nvSpPr>
        <p:spPr>
          <a:ln w="38100"/>
        </p:spPr>
        <p:txBody>
          <a:bodyPr/>
          <a:lstStyle/>
          <a:p>
            <a:r>
              <a:rPr lang="en-US" smtClean="0"/>
              <a:t>May  12th</a:t>
            </a:r>
            <a:endParaRPr lang="en-US" dirty="0"/>
          </a:p>
        </p:txBody>
      </p:sp>
      <p:sp>
        <p:nvSpPr>
          <p:cNvPr id="5" name="Slide Number Placeholder 4"/>
          <p:cNvSpPr>
            <a:spLocks noGrp="1"/>
          </p:cNvSpPr>
          <p:nvPr>
            <p:ph type="sldNum" sz="quarter" idx="12"/>
          </p:nvPr>
        </p:nvSpPr>
        <p:spPr>
          <a:ln w="38100"/>
        </p:spPr>
        <p:txBody>
          <a:bodyPr/>
          <a:lstStyle/>
          <a:p>
            <a:fld id="{B6F15528-21DE-4FAA-801E-634DDDAF4B2B}" type="slidenum">
              <a:rPr lang="en-US" smtClean="0"/>
              <a:pPr/>
              <a:t>8</a:t>
            </a:fld>
            <a:endParaRPr lang="en-US"/>
          </a:p>
        </p:txBody>
      </p:sp>
      <p:sp>
        <p:nvSpPr>
          <p:cNvPr id="7" name="Rectangle 6"/>
          <p:cNvSpPr/>
          <p:nvPr/>
        </p:nvSpPr>
        <p:spPr>
          <a:xfrm>
            <a:off x="2133600" y="1676400"/>
            <a:ext cx="5410200" cy="45720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295400" y="22860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38200" y="2895600"/>
            <a:ext cx="685800" cy="646331"/>
          </a:xfrm>
          <a:prstGeom prst="rect">
            <a:avLst/>
          </a:prstGeom>
          <a:noFill/>
          <a:ln w="38100">
            <a:noFill/>
          </a:ln>
        </p:spPr>
        <p:txBody>
          <a:bodyPr wrap="square" rtlCol="0">
            <a:spAutoFit/>
          </a:bodyPr>
          <a:lstStyle/>
          <a:p>
            <a:r>
              <a:rPr lang="en-US" sz="3600" dirty="0" smtClean="0">
                <a:solidFill>
                  <a:srgbClr val="FFFFFF"/>
                </a:solidFill>
              </a:rPr>
              <a:t>PI</a:t>
            </a:r>
            <a:endParaRPr lang="en-US" sz="3600" dirty="0">
              <a:solidFill>
                <a:srgbClr val="FFFFFF"/>
              </a:solidFill>
            </a:endParaRPr>
          </a:p>
        </p:txBody>
      </p:sp>
      <p:sp>
        <p:nvSpPr>
          <p:cNvPr id="12" name="TextBox 11"/>
          <p:cNvSpPr txBox="1"/>
          <p:nvPr/>
        </p:nvSpPr>
        <p:spPr>
          <a:xfrm>
            <a:off x="7924800" y="2819400"/>
            <a:ext cx="990600" cy="646331"/>
          </a:xfrm>
          <a:prstGeom prst="rect">
            <a:avLst/>
          </a:prstGeom>
          <a:noFill/>
          <a:ln w="38100">
            <a:noFill/>
          </a:ln>
        </p:spPr>
        <p:txBody>
          <a:bodyPr wrap="square" rtlCol="0">
            <a:spAutoFit/>
          </a:bodyPr>
          <a:lstStyle/>
          <a:p>
            <a:r>
              <a:rPr lang="en-US" sz="3600" dirty="0" smtClean="0">
                <a:solidFill>
                  <a:srgbClr val="FFFFFF"/>
                </a:solidFill>
              </a:rPr>
              <a:t>PO</a:t>
            </a:r>
            <a:endParaRPr lang="en-US" sz="3600" dirty="0">
              <a:solidFill>
                <a:srgbClr val="FFFFFF"/>
              </a:solidFill>
            </a:endParaRPr>
          </a:p>
        </p:txBody>
      </p:sp>
      <p:cxnSp>
        <p:nvCxnSpPr>
          <p:cNvPr id="13" name="Straight Connector 12"/>
          <p:cNvCxnSpPr/>
          <p:nvPr/>
        </p:nvCxnSpPr>
        <p:spPr>
          <a:xfrm>
            <a:off x="1295400" y="2590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4114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Flowchart: Connector 14"/>
          <p:cNvSpPr/>
          <p:nvPr/>
        </p:nvSpPr>
        <p:spPr>
          <a:xfrm>
            <a:off x="1676400" y="28194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1676400" y="31242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1676400" y="34290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7543800" y="22098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543800" y="2514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543800" y="4038601"/>
            <a:ext cx="83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 name="Flowchart: Connector 20"/>
          <p:cNvSpPr/>
          <p:nvPr/>
        </p:nvSpPr>
        <p:spPr>
          <a:xfrm>
            <a:off x="7772400" y="28194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7772400" y="31242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7772400" y="3429001"/>
            <a:ext cx="152400" cy="152400"/>
          </a:xfrm>
          <a:prstGeom prst="flowChartConnector">
            <a:avLst/>
          </a:prstGeom>
          <a:solidFill>
            <a:srgbClr val="FFFFFF"/>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a:off x="1066800" y="1828800"/>
            <a:ext cx="1066800"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447800" y="17526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447800" y="17526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609600" y="838200"/>
            <a:ext cx="6202339" cy="523220"/>
          </a:xfrm>
          <a:prstGeom prst="rect">
            <a:avLst/>
          </a:prstGeom>
          <a:ln w="38100">
            <a:noFill/>
          </a:ln>
        </p:spPr>
        <p:txBody>
          <a:bodyPr wrap="none">
            <a:spAutoFit/>
          </a:bodyPr>
          <a:lstStyle/>
          <a:p>
            <a:r>
              <a:rPr lang="en-US" sz="2800" dirty="0" smtClean="0">
                <a:solidFill>
                  <a:srgbClr val="FFFF00"/>
                </a:solidFill>
              </a:rPr>
              <a:t>Single copy exclusive test generation:</a:t>
            </a:r>
            <a:endParaRPr lang="en-US" sz="2800" dirty="0">
              <a:solidFill>
                <a:srgbClr val="FFFF00"/>
              </a:solidFill>
            </a:endParaRPr>
          </a:p>
        </p:txBody>
      </p:sp>
      <p:cxnSp>
        <p:nvCxnSpPr>
          <p:cNvPr id="50" name="Straight Connector 49"/>
          <p:cNvCxnSpPr/>
          <p:nvPr/>
        </p:nvCxnSpPr>
        <p:spPr>
          <a:xfrm rot="5400000" flipH="1" flipV="1">
            <a:off x="1562100" y="3314700"/>
            <a:ext cx="2971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26471" y="1840466"/>
            <a:ext cx="152152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457200" y="1447800"/>
            <a:ext cx="457200" cy="646331"/>
          </a:xfrm>
          <a:prstGeom prst="rect">
            <a:avLst/>
          </a:prstGeom>
          <a:noFill/>
          <a:ln w="38100">
            <a:noFill/>
          </a:ln>
        </p:spPr>
        <p:txBody>
          <a:bodyPr wrap="square" rtlCol="0">
            <a:spAutoFit/>
          </a:bodyPr>
          <a:lstStyle/>
          <a:p>
            <a:r>
              <a:rPr lang="en-US" sz="3600" dirty="0" smtClean="0">
                <a:solidFill>
                  <a:srgbClr val="FFFFFF"/>
                </a:solidFill>
              </a:rPr>
              <a:t>y</a:t>
            </a:r>
            <a:endParaRPr lang="en-US" sz="3600" dirty="0">
              <a:solidFill>
                <a:srgbClr val="FFFFFF"/>
              </a:solidFill>
            </a:endParaRPr>
          </a:p>
        </p:txBody>
      </p:sp>
      <p:sp>
        <p:nvSpPr>
          <p:cNvPr id="54" name="AutoShape 3"/>
          <p:cNvSpPr>
            <a:spLocks noChangeArrowheads="1"/>
          </p:cNvSpPr>
          <p:nvPr/>
        </p:nvSpPr>
        <p:spPr bwMode="auto">
          <a:xfrm>
            <a:off x="4648200" y="2209800"/>
            <a:ext cx="609600" cy="609600"/>
          </a:xfrm>
          <a:prstGeom prst="flowChartDelay">
            <a:avLst/>
          </a:prstGeom>
          <a:noFill/>
          <a:ln w="38100">
            <a:solidFill>
              <a:srgbClr val="FFFF00"/>
            </a:solidFill>
            <a:miter lim="800000"/>
            <a:headEnd/>
            <a:tailEnd/>
          </a:ln>
        </p:spPr>
        <p:txBody>
          <a:bodyPr wrap="none" anchor="ctr"/>
          <a:lstStyle/>
          <a:p>
            <a:endParaRPr lang="en-US"/>
          </a:p>
        </p:txBody>
      </p:sp>
      <p:cxnSp>
        <p:nvCxnSpPr>
          <p:cNvPr id="58" name="Straight Connector 57"/>
          <p:cNvCxnSpPr/>
          <p:nvPr/>
        </p:nvCxnSpPr>
        <p:spPr>
          <a:xfrm>
            <a:off x="3733800" y="23622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78" name="Flowchart: Connector 77"/>
          <p:cNvSpPr/>
          <p:nvPr/>
        </p:nvSpPr>
        <p:spPr>
          <a:xfrm>
            <a:off x="4114800" y="25908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4191000" y="32766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257800" y="25146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200400" y="1828800"/>
            <a:ext cx="6858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1</a:t>
            </a:r>
            <a:endParaRPr lang="en-US" sz="3600" dirty="0">
              <a:solidFill>
                <a:srgbClr val="FFFFFF"/>
              </a:solidFill>
            </a:endParaRPr>
          </a:p>
        </p:txBody>
      </p:sp>
      <p:sp>
        <p:nvSpPr>
          <p:cNvPr id="49" name="AutoShape 3"/>
          <p:cNvSpPr>
            <a:spLocks noChangeArrowheads="1"/>
          </p:cNvSpPr>
          <p:nvPr/>
        </p:nvSpPr>
        <p:spPr bwMode="auto">
          <a:xfrm>
            <a:off x="4648201" y="3124200"/>
            <a:ext cx="609600" cy="609600"/>
          </a:xfrm>
          <a:prstGeom prst="flowChartDelay">
            <a:avLst/>
          </a:prstGeom>
          <a:noFill/>
          <a:ln w="38100">
            <a:solidFill>
              <a:srgbClr val="FFFF00"/>
            </a:solidFill>
            <a:miter lim="800000"/>
            <a:headEnd/>
            <a:tailEnd/>
          </a:ln>
        </p:spPr>
        <p:txBody>
          <a:bodyPr wrap="none" anchor="ctr"/>
          <a:lstStyle/>
          <a:p>
            <a:endParaRPr lang="en-US"/>
          </a:p>
        </p:txBody>
      </p:sp>
      <p:sp>
        <p:nvSpPr>
          <p:cNvPr id="51" name="Oval 20"/>
          <p:cNvSpPr>
            <a:spLocks noChangeArrowheads="1"/>
          </p:cNvSpPr>
          <p:nvPr/>
        </p:nvSpPr>
        <p:spPr bwMode="auto">
          <a:xfrm>
            <a:off x="4495800" y="3200400"/>
            <a:ext cx="153194" cy="153988"/>
          </a:xfrm>
          <a:prstGeom prst="ellipse">
            <a:avLst/>
          </a:prstGeom>
          <a:noFill/>
          <a:ln w="38100">
            <a:solidFill>
              <a:srgbClr val="FFFF00"/>
            </a:solidFill>
            <a:round/>
            <a:headEnd/>
            <a:tailEnd/>
          </a:ln>
        </p:spPr>
        <p:txBody>
          <a:bodyPr wrap="none" anchor="ctr"/>
          <a:lstStyle/>
          <a:p>
            <a:endParaRPr lang="en-US"/>
          </a:p>
        </p:txBody>
      </p:sp>
      <p:cxnSp>
        <p:nvCxnSpPr>
          <p:cNvPr id="55" name="Straight Connector 54"/>
          <p:cNvCxnSpPr/>
          <p:nvPr/>
        </p:nvCxnSpPr>
        <p:spPr>
          <a:xfrm>
            <a:off x="4343400" y="35814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57200" y="5410200"/>
            <a:ext cx="1600200" cy="646331"/>
          </a:xfrm>
          <a:prstGeom prst="rect">
            <a:avLst/>
          </a:prstGeom>
          <a:noFill/>
          <a:ln w="38100">
            <a:noFill/>
          </a:ln>
        </p:spPr>
        <p:txBody>
          <a:bodyPr wrap="square" rtlCol="0">
            <a:spAutoFit/>
          </a:bodyPr>
          <a:lstStyle/>
          <a:p>
            <a:r>
              <a:rPr lang="en-US" sz="3600" dirty="0" smtClean="0">
                <a:solidFill>
                  <a:srgbClr val="FFFFFF"/>
                </a:solidFill>
              </a:rPr>
              <a:t>CUT </a:t>
            </a:r>
            <a:r>
              <a:rPr lang="en-US" sz="3600" i="1" dirty="0" smtClean="0">
                <a:solidFill>
                  <a:srgbClr val="FFFFFF"/>
                </a:solidFill>
              </a:rPr>
              <a:t>C</a:t>
            </a:r>
            <a:endParaRPr lang="en-US" sz="3600" i="1" dirty="0">
              <a:solidFill>
                <a:srgbClr val="FFFFFF"/>
              </a:solidFill>
            </a:endParaRPr>
          </a:p>
        </p:txBody>
      </p:sp>
      <p:cxnSp>
        <p:nvCxnSpPr>
          <p:cNvPr id="61" name="Straight Connector 60"/>
          <p:cNvCxnSpPr/>
          <p:nvPr/>
        </p:nvCxnSpPr>
        <p:spPr>
          <a:xfrm>
            <a:off x="3048000" y="2667000"/>
            <a:ext cx="1600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3886200" y="2971800"/>
            <a:ext cx="60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9" name="Moon 68"/>
          <p:cNvSpPr/>
          <p:nvPr/>
        </p:nvSpPr>
        <p:spPr bwMode="auto">
          <a:xfrm flipH="1">
            <a:off x="5791200" y="26670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71" name="Straight Connector 70"/>
          <p:cNvCxnSpPr/>
          <p:nvPr/>
        </p:nvCxnSpPr>
        <p:spPr>
          <a:xfrm rot="5400000" flipH="1" flipV="1">
            <a:off x="5334000" y="26670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486400" y="28194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257800" y="34290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5334000" y="32766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5486400" y="31242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553200" y="29718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bwMode="auto">
          <a:xfrm>
            <a:off x="3886200" y="2057400"/>
            <a:ext cx="2819400" cy="1828800"/>
          </a:xfrm>
          <a:prstGeom prst="rect">
            <a:avLst/>
          </a:prstGeom>
          <a:noFill/>
          <a:ln w="25400" cap="flat" cmpd="sng" algn="ctr">
            <a:solidFill>
              <a:srgbClr val="FFFF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85" name="TextBox 84"/>
          <p:cNvSpPr txBox="1"/>
          <p:nvPr/>
        </p:nvSpPr>
        <p:spPr>
          <a:xfrm>
            <a:off x="6858000" y="2209800"/>
            <a:ext cx="9144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1</a:t>
            </a:r>
            <a:r>
              <a:rPr lang="en-US" sz="3600" dirty="0" smtClean="0">
                <a:solidFill>
                  <a:srgbClr val="FFFFFF"/>
                </a:solidFill>
              </a:rPr>
              <a:t>’</a:t>
            </a:r>
            <a:endParaRPr lang="en-US" sz="3600" dirty="0">
              <a:solidFill>
                <a:srgbClr val="FFFFFF"/>
              </a:solidFill>
            </a:endParaRPr>
          </a:p>
        </p:txBody>
      </p:sp>
      <p:sp>
        <p:nvSpPr>
          <p:cNvPr id="88" name="TextBox 87"/>
          <p:cNvSpPr txBox="1"/>
          <p:nvPr/>
        </p:nvSpPr>
        <p:spPr>
          <a:xfrm>
            <a:off x="3962400" y="3200400"/>
            <a:ext cx="381000" cy="646331"/>
          </a:xfrm>
          <a:prstGeom prst="rect">
            <a:avLst/>
          </a:prstGeom>
          <a:noFill/>
          <a:ln w="38100">
            <a:noFill/>
          </a:ln>
        </p:spPr>
        <p:txBody>
          <a:bodyPr wrap="square" rtlCol="0">
            <a:spAutoFit/>
          </a:bodyPr>
          <a:lstStyle/>
          <a:p>
            <a:r>
              <a:rPr lang="en-US" sz="3600" dirty="0" smtClean="0">
                <a:solidFill>
                  <a:srgbClr val="FFFFFF"/>
                </a:solidFill>
              </a:rPr>
              <a:t>a</a:t>
            </a:r>
            <a:endParaRPr lang="en-US" sz="3600" dirty="0">
              <a:solidFill>
                <a:srgbClr val="FFFFFF"/>
              </a:solidFill>
            </a:endParaRPr>
          </a:p>
        </p:txBody>
      </p:sp>
      <p:sp>
        <p:nvSpPr>
          <p:cNvPr id="91" name="Flowchart: Connector 90"/>
          <p:cNvSpPr/>
          <p:nvPr/>
        </p:nvSpPr>
        <p:spPr>
          <a:xfrm>
            <a:off x="2971800" y="25908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AutoShape 3"/>
          <p:cNvSpPr>
            <a:spLocks noChangeArrowheads="1"/>
          </p:cNvSpPr>
          <p:nvPr/>
        </p:nvSpPr>
        <p:spPr bwMode="auto">
          <a:xfrm>
            <a:off x="4419600" y="4343400"/>
            <a:ext cx="609600" cy="609600"/>
          </a:xfrm>
          <a:prstGeom prst="flowChartDelay">
            <a:avLst/>
          </a:prstGeom>
          <a:noFill/>
          <a:ln w="38100">
            <a:solidFill>
              <a:srgbClr val="FFFF00"/>
            </a:solidFill>
            <a:miter lim="800000"/>
            <a:headEnd/>
            <a:tailEnd/>
          </a:ln>
        </p:spPr>
        <p:txBody>
          <a:bodyPr wrap="none" anchor="ctr"/>
          <a:lstStyle/>
          <a:p>
            <a:endParaRPr lang="en-US"/>
          </a:p>
        </p:txBody>
      </p:sp>
      <p:cxnSp>
        <p:nvCxnSpPr>
          <p:cNvPr id="94" name="Straight Connector 93"/>
          <p:cNvCxnSpPr/>
          <p:nvPr/>
        </p:nvCxnSpPr>
        <p:spPr>
          <a:xfrm>
            <a:off x="3505200" y="4495800"/>
            <a:ext cx="91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5" name="Flowchart: Connector 94"/>
          <p:cNvSpPr/>
          <p:nvPr/>
        </p:nvSpPr>
        <p:spPr>
          <a:xfrm>
            <a:off x="3886200" y="47244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a:off x="3962400" y="54102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0" y="46482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048000" y="3810000"/>
            <a:ext cx="6858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2</a:t>
            </a:r>
            <a:endParaRPr lang="en-US" sz="3600" dirty="0">
              <a:solidFill>
                <a:srgbClr val="FFFFFF"/>
              </a:solidFill>
            </a:endParaRPr>
          </a:p>
        </p:txBody>
      </p:sp>
      <p:sp>
        <p:nvSpPr>
          <p:cNvPr id="99" name="AutoShape 3"/>
          <p:cNvSpPr>
            <a:spLocks noChangeArrowheads="1"/>
          </p:cNvSpPr>
          <p:nvPr/>
        </p:nvSpPr>
        <p:spPr bwMode="auto">
          <a:xfrm>
            <a:off x="4419601" y="5257800"/>
            <a:ext cx="609600" cy="609600"/>
          </a:xfrm>
          <a:prstGeom prst="flowChartDelay">
            <a:avLst/>
          </a:prstGeom>
          <a:noFill/>
          <a:ln w="38100">
            <a:solidFill>
              <a:srgbClr val="FFFF00"/>
            </a:solidFill>
            <a:miter lim="800000"/>
            <a:headEnd/>
            <a:tailEnd/>
          </a:ln>
        </p:spPr>
        <p:txBody>
          <a:bodyPr wrap="none" anchor="ctr"/>
          <a:lstStyle/>
          <a:p>
            <a:endParaRPr lang="en-US"/>
          </a:p>
        </p:txBody>
      </p:sp>
      <p:sp>
        <p:nvSpPr>
          <p:cNvPr id="100" name="Oval 20"/>
          <p:cNvSpPr>
            <a:spLocks noChangeArrowheads="1"/>
          </p:cNvSpPr>
          <p:nvPr/>
        </p:nvSpPr>
        <p:spPr bwMode="auto">
          <a:xfrm>
            <a:off x="4267200" y="5334000"/>
            <a:ext cx="153194" cy="153988"/>
          </a:xfrm>
          <a:prstGeom prst="ellipse">
            <a:avLst/>
          </a:prstGeom>
          <a:noFill/>
          <a:ln w="38100">
            <a:solidFill>
              <a:srgbClr val="FFFF00"/>
            </a:solidFill>
            <a:round/>
            <a:headEnd/>
            <a:tailEnd/>
          </a:ln>
        </p:spPr>
        <p:txBody>
          <a:bodyPr wrap="none" anchor="ctr"/>
          <a:lstStyle/>
          <a:p>
            <a:endParaRPr lang="en-US"/>
          </a:p>
        </p:txBody>
      </p:sp>
      <p:cxnSp>
        <p:nvCxnSpPr>
          <p:cNvPr id="101" name="Straight Connector 100"/>
          <p:cNvCxnSpPr/>
          <p:nvPr/>
        </p:nvCxnSpPr>
        <p:spPr>
          <a:xfrm>
            <a:off x="4114800" y="57150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flipH="1" flipV="1">
            <a:off x="3657600" y="5105400"/>
            <a:ext cx="60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03" name="Moon 102"/>
          <p:cNvSpPr/>
          <p:nvPr/>
        </p:nvSpPr>
        <p:spPr bwMode="auto">
          <a:xfrm flipH="1">
            <a:off x="5562600" y="4800600"/>
            <a:ext cx="762000" cy="609600"/>
          </a:xfrm>
          <a:prstGeom prst="moon">
            <a:avLst>
              <a:gd name="adj" fmla="val 84426"/>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cxnSp>
        <p:nvCxnSpPr>
          <p:cNvPr id="104" name="Straight Connector 103"/>
          <p:cNvCxnSpPr/>
          <p:nvPr/>
        </p:nvCxnSpPr>
        <p:spPr>
          <a:xfrm rot="5400000" flipH="1" flipV="1">
            <a:off x="5105400" y="48006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5257800" y="49530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5029200" y="5562600"/>
            <a:ext cx="228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flipH="1" flipV="1">
            <a:off x="5105400" y="5410200"/>
            <a:ext cx="30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5257800" y="52578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324600" y="51054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bwMode="auto">
          <a:xfrm>
            <a:off x="3657600" y="4191000"/>
            <a:ext cx="2819400" cy="1828800"/>
          </a:xfrm>
          <a:prstGeom prst="rect">
            <a:avLst/>
          </a:prstGeom>
          <a:noFill/>
          <a:ln w="25400" cap="flat" cmpd="sng" algn="ctr">
            <a:solidFill>
              <a:srgbClr val="FFFF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Arial" charset="0"/>
            </a:endParaRPr>
          </a:p>
        </p:txBody>
      </p:sp>
      <p:sp>
        <p:nvSpPr>
          <p:cNvPr id="111" name="TextBox 110"/>
          <p:cNvSpPr txBox="1"/>
          <p:nvPr/>
        </p:nvSpPr>
        <p:spPr>
          <a:xfrm>
            <a:off x="3733800" y="5334000"/>
            <a:ext cx="381000" cy="646331"/>
          </a:xfrm>
          <a:prstGeom prst="rect">
            <a:avLst/>
          </a:prstGeom>
          <a:noFill/>
          <a:ln w="38100">
            <a:noFill/>
          </a:ln>
        </p:spPr>
        <p:txBody>
          <a:bodyPr wrap="square" rtlCol="0">
            <a:spAutoFit/>
          </a:bodyPr>
          <a:lstStyle/>
          <a:p>
            <a:r>
              <a:rPr lang="en-US" sz="3600" dirty="0" smtClean="0">
                <a:solidFill>
                  <a:srgbClr val="FFFFFF"/>
                </a:solidFill>
              </a:rPr>
              <a:t>b</a:t>
            </a:r>
            <a:endParaRPr lang="en-US" sz="3600" dirty="0">
              <a:solidFill>
                <a:srgbClr val="FFFFFF"/>
              </a:solidFill>
            </a:endParaRPr>
          </a:p>
        </p:txBody>
      </p:sp>
      <p:cxnSp>
        <p:nvCxnSpPr>
          <p:cNvPr id="112" name="Straight Connector 111"/>
          <p:cNvCxnSpPr/>
          <p:nvPr/>
        </p:nvCxnSpPr>
        <p:spPr>
          <a:xfrm>
            <a:off x="3048000" y="4800600"/>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6629400" y="4343400"/>
            <a:ext cx="914400" cy="646331"/>
          </a:xfrm>
          <a:prstGeom prst="rect">
            <a:avLst/>
          </a:prstGeom>
          <a:noFill/>
          <a:ln w="38100">
            <a:noFill/>
          </a:ln>
        </p:spPr>
        <p:txBody>
          <a:bodyPr wrap="square" rtlCol="0">
            <a:spAutoFit/>
          </a:bodyPr>
          <a:lstStyle/>
          <a:p>
            <a:r>
              <a:rPr lang="en-US" sz="3600" dirty="0" smtClean="0">
                <a:solidFill>
                  <a:srgbClr val="FFFFFF"/>
                </a:solidFill>
              </a:rPr>
              <a:t>x</a:t>
            </a:r>
            <a:r>
              <a:rPr lang="en-US" sz="3600" baseline="-25000" dirty="0" smtClean="0">
                <a:solidFill>
                  <a:srgbClr val="FFFFFF"/>
                </a:solidFill>
              </a:rPr>
              <a:t>2</a:t>
            </a:r>
            <a:r>
              <a:rPr lang="en-US" sz="3600" dirty="0" smtClean="0">
                <a:solidFill>
                  <a:srgbClr val="FFFFFF"/>
                </a:solidFill>
              </a:rPr>
              <a:t>’</a:t>
            </a:r>
            <a:endParaRPr lang="en-US" sz="3600" dirty="0">
              <a:solidFill>
                <a:srgbClr val="FFFFFF"/>
              </a:solidFill>
            </a:endParaRPr>
          </a:p>
        </p:txBody>
      </p:sp>
      <p:cxnSp>
        <p:nvCxnSpPr>
          <p:cNvPr id="118" name="Straight Connector 117"/>
          <p:cNvCxnSpPr/>
          <p:nvPr/>
        </p:nvCxnSpPr>
        <p:spPr>
          <a:xfrm>
            <a:off x="6705600" y="5105400"/>
            <a:ext cx="609600"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6781800" y="2971800"/>
            <a:ext cx="609600" cy="0"/>
          </a:xfrm>
          <a:prstGeom prst="line">
            <a:avLst/>
          </a:prstGeom>
          <a:ln w="38100">
            <a:solidFill>
              <a:srgbClr val="FFFF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153400" cy="609600"/>
          </a:xfrm>
        </p:spPr>
        <p:txBody>
          <a:bodyPr/>
          <a:lstStyle/>
          <a:p>
            <a:r>
              <a:rPr lang="en-US" dirty="0" smtClean="0"/>
              <a:t>Representation of a Transition Fault </a:t>
            </a:r>
            <a:endParaRPr lang="en-US" dirty="0"/>
          </a:p>
        </p:txBody>
      </p:sp>
      <p:sp>
        <p:nvSpPr>
          <p:cNvPr id="4" name="Date Placeholder 3"/>
          <p:cNvSpPr>
            <a:spLocks noGrp="1"/>
          </p:cNvSpPr>
          <p:nvPr>
            <p:ph type="dt" sz="half" idx="10"/>
          </p:nvPr>
        </p:nvSpPr>
        <p:spPr/>
        <p:txBody>
          <a:bodyPr/>
          <a:lstStyle/>
          <a:p>
            <a:pPr>
              <a:defRPr/>
            </a:pPr>
            <a:r>
              <a:rPr lang="en-US" smtClean="0"/>
              <a:t>May  12th</a:t>
            </a:r>
            <a:endParaRPr lang="en-US"/>
          </a:p>
        </p:txBody>
      </p:sp>
      <p:sp>
        <p:nvSpPr>
          <p:cNvPr id="6" name="Slide Number Placeholder 5"/>
          <p:cNvSpPr>
            <a:spLocks noGrp="1"/>
          </p:cNvSpPr>
          <p:nvPr>
            <p:ph type="sldNum" sz="quarter" idx="12"/>
          </p:nvPr>
        </p:nvSpPr>
        <p:spPr/>
        <p:txBody>
          <a:bodyPr/>
          <a:lstStyle/>
          <a:p>
            <a:pPr>
              <a:defRPr/>
            </a:pPr>
            <a:fld id="{5551DFC1-2DE9-466C-B296-661A7F7832FB}" type="slidenum">
              <a:rPr lang="en-US" smtClean="0"/>
              <a:pPr>
                <a:defRPr/>
              </a:pPr>
              <a:t>9</a:t>
            </a:fld>
            <a:endParaRPr lang="en-US"/>
          </a:p>
        </p:txBody>
      </p:sp>
      <p:sp>
        <p:nvSpPr>
          <p:cNvPr id="94" name="AutoShape 3"/>
          <p:cNvSpPr>
            <a:spLocks noChangeArrowheads="1"/>
          </p:cNvSpPr>
          <p:nvPr/>
        </p:nvSpPr>
        <p:spPr bwMode="auto">
          <a:xfrm>
            <a:off x="4572001" y="3810000"/>
            <a:ext cx="672307" cy="595313"/>
          </a:xfrm>
          <a:prstGeom prst="flowChartDelay">
            <a:avLst/>
          </a:prstGeom>
          <a:noFill/>
          <a:ln w="38100">
            <a:solidFill>
              <a:srgbClr val="FFFF00"/>
            </a:solidFill>
            <a:miter lim="800000"/>
            <a:headEnd/>
            <a:tailEnd/>
          </a:ln>
        </p:spPr>
        <p:txBody>
          <a:bodyPr wrap="none" anchor="ctr"/>
          <a:lstStyle/>
          <a:p>
            <a:endParaRPr lang="en-US"/>
          </a:p>
        </p:txBody>
      </p:sp>
      <p:sp>
        <p:nvSpPr>
          <p:cNvPr id="95" name="Line 4"/>
          <p:cNvSpPr>
            <a:spLocks noChangeShapeType="1"/>
          </p:cNvSpPr>
          <p:nvPr/>
        </p:nvSpPr>
        <p:spPr bwMode="auto">
          <a:xfrm>
            <a:off x="5257801" y="4114800"/>
            <a:ext cx="990600" cy="0"/>
          </a:xfrm>
          <a:prstGeom prst="line">
            <a:avLst/>
          </a:prstGeom>
          <a:noFill/>
          <a:ln w="38100">
            <a:solidFill>
              <a:srgbClr val="FFFF00"/>
            </a:solidFill>
            <a:round/>
            <a:headEnd/>
            <a:tailEnd/>
          </a:ln>
        </p:spPr>
        <p:txBody>
          <a:bodyPr/>
          <a:lstStyle/>
          <a:p>
            <a:endParaRPr lang="en-US"/>
          </a:p>
        </p:txBody>
      </p:sp>
      <p:sp>
        <p:nvSpPr>
          <p:cNvPr id="96" name="Line 5"/>
          <p:cNvSpPr>
            <a:spLocks noChangeShapeType="1"/>
          </p:cNvSpPr>
          <p:nvPr/>
        </p:nvSpPr>
        <p:spPr bwMode="auto">
          <a:xfrm flipH="1">
            <a:off x="1676400" y="3962400"/>
            <a:ext cx="2895599" cy="0"/>
          </a:xfrm>
          <a:prstGeom prst="line">
            <a:avLst/>
          </a:prstGeom>
          <a:noFill/>
          <a:ln w="38100">
            <a:solidFill>
              <a:srgbClr val="FFFF00"/>
            </a:solidFill>
            <a:round/>
            <a:headEnd/>
            <a:tailEnd/>
          </a:ln>
        </p:spPr>
        <p:txBody>
          <a:bodyPr/>
          <a:lstStyle/>
          <a:p>
            <a:endParaRPr lang="en-US"/>
          </a:p>
        </p:txBody>
      </p:sp>
      <p:sp>
        <p:nvSpPr>
          <p:cNvPr id="97" name="Line 6"/>
          <p:cNvSpPr>
            <a:spLocks noChangeShapeType="1"/>
          </p:cNvSpPr>
          <p:nvPr/>
        </p:nvSpPr>
        <p:spPr bwMode="auto">
          <a:xfrm flipH="1">
            <a:off x="4038601" y="4267200"/>
            <a:ext cx="533400" cy="0"/>
          </a:xfrm>
          <a:prstGeom prst="line">
            <a:avLst/>
          </a:prstGeom>
          <a:noFill/>
          <a:ln w="38100">
            <a:solidFill>
              <a:srgbClr val="FFFF00"/>
            </a:solidFill>
            <a:round/>
            <a:headEnd/>
            <a:tailEnd/>
          </a:ln>
        </p:spPr>
        <p:txBody>
          <a:bodyPr/>
          <a:lstStyle/>
          <a:p>
            <a:endParaRPr lang="en-US"/>
          </a:p>
        </p:txBody>
      </p:sp>
      <p:cxnSp>
        <p:nvCxnSpPr>
          <p:cNvPr id="109" name="Straight Connector 108"/>
          <p:cNvCxnSpPr/>
          <p:nvPr/>
        </p:nvCxnSpPr>
        <p:spPr>
          <a:xfrm>
            <a:off x="2286000" y="2514600"/>
            <a:ext cx="2590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4953000" y="22860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127" name="Rectangle 126"/>
          <p:cNvSpPr/>
          <p:nvPr/>
        </p:nvSpPr>
        <p:spPr>
          <a:xfrm>
            <a:off x="2590800" y="1828800"/>
            <a:ext cx="2024913" cy="523220"/>
          </a:xfrm>
          <a:prstGeom prst="rect">
            <a:avLst/>
          </a:prstGeom>
        </p:spPr>
        <p:txBody>
          <a:bodyPr wrap="none">
            <a:spAutoFit/>
          </a:bodyPr>
          <a:lstStyle/>
          <a:p>
            <a:r>
              <a:rPr lang="en-US" sz="2800" dirty="0" smtClean="0">
                <a:solidFill>
                  <a:srgbClr val="FFFFFF"/>
                </a:solidFill>
              </a:rPr>
              <a:t>s</a:t>
            </a:r>
            <a:r>
              <a:rPr lang="en-US" sz="2800" dirty="0" smtClean="0">
                <a:solidFill>
                  <a:srgbClr val="FFFFFF"/>
                </a:solidFill>
              </a:rPr>
              <a:t>low-to-rise</a:t>
            </a:r>
            <a:endParaRPr lang="en-US" sz="2800" dirty="0">
              <a:solidFill>
                <a:srgbClr val="FFFFFF"/>
              </a:solidFill>
            </a:endParaRPr>
          </a:p>
        </p:txBody>
      </p:sp>
      <p:cxnSp>
        <p:nvCxnSpPr>
          <p:cNvPr id="129" name="Straight Connector 128"/>
          <p:cNvCxnSpPr/>
          <p:nvPr/>
        </p:nvCxnSpPr>
        <p:spPr>
          <a:xfrm rot="16200000" flipH="1">
            <a:off x="3505200" y="2438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3505200" y="2438400"/>
            <a:ext cx="152400" cy="1524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1905000" y="22860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69" name="Line 4"/>
          <p:cNvSpPr>
            <a:spLocks noChangeShapeType="1"/>
          </p:cNvSpPr>
          <p:nvPr/>
        </p:nvSpPr>
        <p:spPr bwMode="auto">
          <a:xfrm>
            <a:off x="5486400" y="2590800"/>
            <a:ext cx="457200" cy="0"/>
          </a:xfrm>
          <a:prstGeom prst="line">
            <a:avLst/>
          </a:prstGeom>
          <a:noFill/>
          <a:ln w="38100">
            <a:solidFill>
              <a:srgbClr val="FFFFFF"/>
            </a:solidFill>
            <a:round/>
            <a:headEnd/>
            <a:tailEnd/>
          </a:ln>
        </p:spPr>
        <p:txBody>
          <a:bodyPr/>
          <a:lstStyle/>
          <a:p>
            <a:endParaRPr lang="en-US"/>
          </a:p>
        </p:txBody>
      </p:sp>
      <p:cxnSp>
        <p:nvCxnSpPr>
          <p:cNvPr id="72" name="Straight Arrow Connector 71"/>
          <p:cNvCxnSpPr>
            <a:stCxn id="69" idx="1"/>
            <a:endCxn id="79" idx="0"/>
          </p:cNvCxnSpPr>
          <p:nvPr/>
        </p:nvCxnSpPr>
        <p:spPr>
          <a:xfrm rot="5400000" flipH="1" flipV="1">
            <a:off x="6134100" y="1866900"/>
            <a:ext cx="533400" cy="914400"/>
          </a:xfrm>
          <a:prstGeom prst="straightConnector1">
            <a:avLst/>
          </a:prstGeom>
          <a:ln w="38100">
            <a:solidFill>
              <a:srgbClr val="FFFFFF"/>
            </a:solidFill>
            <a:tailEnd type="arrow"/>
          </a:ln>
        </p:spPr>
        <p:style>
          <a:lnRef idx="1">
            <a:schemeClr val="accent1"/>
          </a:lnRef>
          <a:fillRef idx="0">
            <a:schemeClr val="accent1"/>
          </a:fillRef>
          <a:effectRef idx="0">
            <a:schemeClr val="accent1"/>
          </a:effectRef>
          <a:fontRef idx="minor">
            <a:schemeClr val="tx1"/>
          </a:fontRef>
        </p:style>
      </p:cxnSp>
      <p:sp>
        <p:nvSpPr>
          <p:cNvPr id="79" name="Line 4"/>
          <p:cNvSpPr>
            <a:spLocks noChangeShapeType="1"/>
          </p:cNvSpPr>
          <p:nvPr/>
        </p:nvSpPr>
        <p:spPr bwMode="auto">
          <a:xfrm>
            <a:off x="6858000" y="2057400"/>
            <a:ext cx="457200" cy="0"/>
          </a:xfrm>
          <a:prstGeom prst="line">
            <a:avLst/>
          </a:prstGeom>
          <a:noFill/>
          <a:ln w="38100">
            <a:solidFill>
              <a:srgbClr val="FFFFFF"/>
            </a:solidFill>
            <a:round/>
            <a:headEnd/>
            <a:tailEnd/>
          </a:ln>
        </p:spPr>
        <p:txBody>
          <a:bodyPr/>
          <a:lstStyle/>
          <a:p>
            <a:endParaRPr lang="en-US"/>
          </a:p>
        </p:txBody>
      </p:sp>
      <p:sp>
        <p:nvSpPr>
          <p:cNvPr id="80" name="TextBox 79"/>
          <p:cNvSpPr txBox="1"/>
          <p:nvPr/>
        </p:nvSpPr>
        <p:spPr>
          <a:xfrm>
            <a:off x="6324601" y="38862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134" name="TextBox 133"/>
          <p:cNvSpPr txBox="1"/>
          <p:nvPr/>
        </p:nvSpPr>
        <p:spPr>
          <a:xfrm>
            <a:off x="1219200" y="3657600"/>
            <a:ext cx="457200" cy="461665"/>
          </a:xfrm>
          <a:prstGeom prst="rect">
            <a:avLst/>
          </a:prstGeom>
          <a:noFill/>
        </p:spPr>
        <p:txBody>
          <a:bodyPr wrap="square" rtlCol="0">
            <a:spAutoFit/>
          </a:bodyPr>
          <a:lstStyle/>
          <a:p>
            <a:r>
              <a:rPr lang="en-US" sz="2400" i="1" dirty="0" smtClean="0">
                <a:solidFill>
                  <a:srgbClr val="FFFFFF"/>
                </a:solidFill>
              </a:rPr>
              <a:t>x</a:t>
            </a:r>
            <a:endParaRPr lang="en-US" sz="2400" i="1" dirty="0">
              <a:solidFill>
                <a:srgbClr val="FFFFFF"/>
              </a:solidFill>
            </a:endParaRPr>
          </a:p>
        </p:txBody>
      </p:sp>
      <p:sp>
        <p:nvSpPr>
          <p:cNvPr id="139" name="Rectangle 138"/>
          <p:cNvSpPr/>
          <p:nvPr/>
        </p:nvSpPr>
        <p:spPr>
          <a:xfrm>
            <a:off x="2819401" y="4419600"/>
            <a:ext cx="838200" cy="99060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FFFF"/>
                </a:solidFill>
              </a:rPr>
              <a:t>MFF </a:t>
            </a:r>
            <a:r>
              <a:rPr lang="en-US" sz="2000" dirty="0" err="1" smtClean="0">
                <a:solidFill>
                  <a:srgbClr val="FFFFFF"/>
                </a:solidFill>
              </a:rPr>
              <a:t>init.</a:t>
            </a:r>
            <a:r>
              <a:rPr lang="en-US" sz="2000" dirty="0" smtClean="0">
                <a:solidFill>
                  <a:srgbClr val="FFFFFF"/>
                </a:solidFill>
              </a:rPr>
              <a:t> 1</a:t>
            </a:r>
            <a:endParaRPr lang="en-US" sz="2000" dirty="0">
              <a:solidFill>
                <a:srgbClr val="FFFFFF"/>
              </a:solidFill>
            </a:endParaRPr>
          </a:p>
        </p:txBody>
      </p:sp>
      <p:cxnSp>
        <p:nvCxnSpPr>
          <p:cNvPr id="140" name="Straight Connector 139"/>
          <p:cNvCxnSpPr>
            <a:stCxn id="142" idx="0"/>
          </p:cNvCxnSpPr>
          <p:nvPr/>
        </p:nvCxnSpPr>
        <p:spPr>
          <a:xfrm rot="5400000" flipH="1">
            <a:off x="3848101" y="4457700"/>
            <a:ext cx="38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2" name="Line 6"/>
          <p:cNvSpPr>
            <a:spLocks noChangeShapeType="1"/>
          </p:cNvSpPr>
          <p:nvPr/>
        </p:nvSpPr>
        <p:spPr bwMode="auto">
          <a:xfrm flipH="1">
            <a:off x="3657601" y="4648200"/>
            <a:ext cx="381000" cy="0"/>
          </a:xfrm>
          <a:prstGeom prst="line">
            <a:avLst/>
          </a:prstGeom>
          <a:noFill/>
          <a:ln w="38100">
            <a:solidFill>
              <a:srgbClr val="FFFF00"/>
            </a:solidFill>
            <a:round/>
            <a:headEnd/>
            <a:tailEnd/>
          </a:ln>
        </p:spPr>
        <p:txBody>
          <a:bodyPr/>
          <a:lstStyle/>
          <a:p>
            <a:endParaRPr lang="en-US"/>
          </a:p>
        </p:txBody>
      </p:sp>
      <p:cxnSp>
        <p:nvCxnSpPr>
          <p:cNvPr id="144" name="Straight Connector 143"/>
          <p:cNvCxnSpPr/>
          <p:nvPr/>
        </p:nvCxnSpPr>
        <p:spPr>
          <a:xfrm rot="5400000" flipH="1" flipV="1">
            <a:off x="2095501" y="4305300"/>
            <a:ext cx="685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6" name="Line 6"/>
          <p:cNvSpPr>
            <a:spLocks noChangeShapeType="1"/>
          </p:cNvSpPr>
          <p:nvPr/>
        </p:nvSpPr>
        <p:spPr bwMode="auto">
          <a:xfrm flipH="1">
            <a:off x="2438401" y="4648200"/>
            <a:ext cx="381000" cy="0"/>
          </a:xfrm>
          <a:prstGeom prst="line">
            <a:avLst/>
          </a:prstGeom>
          <a:noFill/>
          <a:ln w="38100">
            <a:solidFill>
              <a:srgbClr val="FFFF00"/>
            </a:solidFill>
            <a:round/>
            <a:headEnd/>
            <a:tailEnd/>
          </a:ln>
        </p:spPr>
        <p:txBody>
          <a:bodyPr/>
          <a:lstStyle/>
          <a:p>
            <a:endParaRPr lang="en-US"/>
          </a:p>
        </p:txBody>
      </p:sp>
      <p:sp>
        <p:nvSpPr>
          <p:cNvPr id="147" name="Flowchart: Connector 146"/>
          <p:cNvSpPr/>
          <p:nvPr/>
        </p:nvSpPr>
        <p:spPr>
          <a:xfrm>
            <a:off x="2362201" y="3886200"/>
            <a:ext cx="152400" cy="152400"/>
          </a:xfrm>
          <a:prstGeom prst="flowChartConnector">
            <a:avLst/>
          </a:prstGeom>
          <a:solidFill>
            <a:srgbClr val="FFFF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8" name="Content Placeholder 6"/>
          <p:cNvGraphicFramePr>
            <a:graphicFrameLocks noGrp="1"/>
          </p:cNvGraphicFramePr>
          <p:nvPr>
            <p:ph idx="1"/>
          </p:nvPr>
        </p:nvGraphicFramePr>
        <p:xfrm>
          <a:off x="7010400" y="2590800"/>
          <a:ext cx="1828800" cy="2819400"/>
        </p:xfrm>
        <a:graphic>
          <a:graphicData uri="http://schemas.openxmlformats.org/drawingml/2006/table">
            <a:tbl>
              <a:tblPr>
                <a:tableStyleId>{E269D01E-BC32-4049-B463-5C60D7B0CCD2}</a:tableStyleId>
              </a:tblPr>
              <a:tblGrid>
                <a:gridCol w="914399"/>
                <a:gridCol w="914401"/>
              </a:tblGrid>
              <a:tr h="994828">
                <a:tc>
                  <a:txBody>
                    <a:bodyPr/>
                    <a:lstStyle/>
                    <a:p>
                      <a:pPr marL="0" marR="0" algn="ctr">
                        <a:spcBef>
                          <a:spcPts val="0"/>
                        </a:spcBef>
                        <a:spcAft>
                          <a:spcPts val="0"/>
                        </a:spcAft>
                      </a:pPr>
                      <a:r>
                        <a:rPr lang="en-US" sz="2400" b="1" i="1" dirty="0" smtClean="0">
                          <a:solidFill>
                            <a:srgbClr val="FFFFFF"/>
                          </a:solidFill>
                          <a:latin typeface="+mn-lt"/>
                          <a:ea typeface="+mn-ea"/>
                          <a:cs typeface="+mn-cs"/>
                        </a:rPr>
                        <a:t>x</a:t>
                      </a:r>
                      <a:endParaRPr lang="en-US" sz="2400" b="1" i="1" dirty="0">
                        <a:solidFill>
                          <a:srgbClr val="FFFFFF"/>
                        </a:solidFill>
                        <a:latin typeface="Calibri"/>
                        <a:ea typeface="Times New Roman"/>
                        <a:cs typeface="Times New Roman"/>
                      </a:endParaRPr>
                    </a:p>
                  </a:txBody>
                  <a:tcPr marL="68580" marR="68580" marT="0" marB="0" anchor="ctr">
                    <a:lnB w="12700" cap="flat" cmpd="sng" algn="ctr">
                      <a:solidFill>
                        <a:srgbClr val="FFFFFF"/>
                      </a:solidFill>
                      <a:prstDash val="solid"/>
                      <a:round/>
                      <a:headEnd type="none" w="med" len="med"/>
                      <a:tailEnd type="none" w="med" len="med"/>
                    </a:lnB>
                    <a:solidFill>
                      <a:schemeClr val="bg1">
                        <a:lumMod val="50000"/>
                      </a:schemeClr>
                    </a:solidFill>
                  </a:tcPr>
                </a:tc>
                <a:tc>
                  <a:txBody>
                    <a:bodyPr/>
                    <a:lstStyle/>
                    <a:p>
                      <a:pPr marL="0" marR="0" algn="ctr">
                        <a:spcBef>
                          <a:spcPts val="0"/>
                        </a:spcBef>
                        <a:spcAft>
                          <a:spcPts val="0"/>
                        </a:spcAft>
                      </a:pPr>
                      <a:r>
                        <a:rPr lang="en-US" sz="2400" b="1" i="1" dirty="0" smtClean="0">
                          <a:solidFill>
                            <a:srgbClr val="FFFFFF"/>
                          </a:solidFill>
                        </a:rPr>
                        <a:t>x’</a:t>
                      </a:r>
                    </a:p>
                  </a:txBody>
                  <a:tcPr marL="68580" marR="68580" marT="0" marB="0" anchor="ctr">
                    <a:lnR w="12700" cap="flat" cmpd="sng" algn="ctr">
                      <a:solidFill>
                        <a:srgbClr val="FFFFFF"/>
                      </a:solidFill>
                      <a:prstDash val="solid"/>
                      <a:round/>
                      <a:headEnd type="none" w="med" len="med"/>
                      <a:tailEnd type="none" w="med" len="med"/>
                    </a:lnR>
                    <a:lnB w="12700" cap="flat" cmpd="sng" algn="ctr">
                      <a:solidFill>
                        <a:srgbClr val="FFFFFF"/>
                      </a:solidFill>
                      <a:prstDash val="solid"/>
                      <a:round/>
                      <a:headEnd type="none" w="med" len="med"/>
                      <a:tailEnd type="none" w="med" len="med"/>
                    </a:lnB>
                    <a:solidFill>
                      <a:schemeClr val="bg1">
                        <a:lumMod val="50000"/>
                      </a:schemeClr>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00</a:t>
                      </a:r>
                      <a:endParaRPr lang="en-US" sz="1800" b="1" dirty="0">
                        <a:solidFill>
                          <a:srgbClr val="FFFFFF"/>
                        </a:solidFill>
                        <a:latin typeface="Calibri"/>
                        <a:ea typeface="Times New Roman"/>
                        <a:cs typeface="Times New Roman"/>
                      </a:endParaRPr>
                    </a:p>
                  </a:txBody>
                  <a:tcPr marL="68580" marR="68580" marT="0" marB="0" anchor="ctr">
                    <a:lnT w="12700" cap="flat" cmpd="sng" algn="ctr">
                      <a:solidFill>
                        <a:srgbClr val="FFFFFF"/>
                      </a:solidFill>
                      <a:prstDash val="solid"/>
                      <a:round/>
                      <a:headEnd type="none" w="med" len="med"/>
                      <a:tailEnd type="none" w="med" len="med"/>
                    </a:lnT>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00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solidFill>
                      <a:srgbClr val="002060"/>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01</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00"/>
                          </a:solidFill>
                          <a:latin typeface="+mn-lt"/>
                          <a:ea typeface="+mn-ea"/>
                          <a:cs typeface="+mn-cs"/>
                        </a:rPr>
                        <a:t>00</a:t>
                      </a:r>
                      <a:endParaRPr lang="en-US" sz="1800" b="1" dirty="0">
                        <a:solidFill>
                          <a:srgbClr val="FFFF00"/>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10</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10</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r>
              <a:tr h="456143">
                <a:tc>
                  <a:txBody>
                    <a:bodyPr/>
                    <a:lstStyle/>
                    <a:p>
                      <a:pPr marL="0" marR="0" algn="ctr">
                        <a:spcBef>
                          <a:spcPts val="0"/>
                        </a:spcBef>
                        <a:spcAft>
                          <a:spcPts val="0"/>
                        </a:spcAft>
                      </a:pPr>
                      <a:r>
                        <a:rPr lang="en-US" sz="1800" b="1" dirty="0" smtClean="0">
                          <a:solidFill>
                            <a:srgbClr val="FFFFFF"/>
                          </a:solidFill>
                          <a:latin typeface="+mn-lt"/>
                          <a:ea typeface="+mn-ea"/>
                          <a:cs typeface="+mn-cs"/>
                        </a:rPr>
                        <a:t>11</a:t>
                      </a:r>
                      <a:endParaRPr lang="en-US" sz="1800" b="1" dirty="0">
                        <a:solidFill>
                          <a:srgbClr val="FFFFFF"/>
                        </a:solidFill>
                        <a:latin typeface="Calibri"/>
                        <a:ea typeface="Times New Roman"/>
                        <a:cs typeface="Times New Roman"/>
                      </a:endParaRPr>
                    </a:p>
                  </a:txBody>
                  <a:tcPr marL="68580" marR="68580" marT="0" marB="0" anchor="ctr">
                    <a:solidFill>
                      <a:srgbClr val="002060"/>
                    </a:solidFill>
                  </a:tcPr>
                </a:tc>
                <a:tc>
                  <a:txBody>
                    <a:bodyPr/>
                    <a:lstStyle/>
                    <a:p>
                      <a:pPr marL="0" marR="0" algn="ctr">
                        <a:spcBef>
                          <a:spcPts val="0"/>
                        </a:spcBef>
                        <a:spcAft>
                          <a:spcPts val="0"/>
                        </a:spcAft>
                      </a:pPr>
                      <a:r>
                        <a:rPr lang="en-US" sz="1800" b="1" dirty="0" smtClean="0">
                          <a:solidFill>
                            <a:srgbClr val="FFFFFF"/>
                          </a:solidFill>
                          <a:latin typeface="+mn-lt"/>
                          <a:ea typeface="+mn-ea"/>
                          <a:cs typeface="+mn-cs"/>
                        </a:rPr>
                        <a:t>11</a:t>
                      </a:r>
                      <a:endParaRPr lang="en-US" sz="1800" b="1" dirty="0">
                        <a:solidFill>
                          <a:srgbClr val="FFFFFF"/>
                        </a:solidFill>
                        <a:latin typeface="Calibri"/>
                        <a:ea typeface="Times New Roman"/>
                        <a:cs typeface="Times New Roman"/>
                      </a:endParaRPr>
                    </a:p>
                  </a:txBody>
                  <a:tcPr marL="68580" marR="68580" marT="0" marB="0" anchor="ctr">
                    <a:lnR w="12700" cap="flat" cmpd="sng" algn="ctr">
                      <a:solidFill>
                        <a:srgbClr val="FFFFFF"/>
                      </a:solidFill>
                      <a:prstDash val="solid"/>
                      <a:round/>
                      <a:headEnd type="none" w="med" len="med"/>
                      <a:tailEnd type="none" w="med" len="med"/>
                    </a:lnR>
                    <a:solidFill>
                      <a:srgbClr val="002060"/>
                    </a:solidFill>
                  </a:tcPr>
                </a:tc>
              </a:tr>
            </a:tbl>
          </a:graphicData>
        </a:graphic>
      </p:graphicFrame>
      <p:sp>
        <p:nvSpPr>
          <p:cNvPr id="27" name="Rectangle 26"/>
          <p:cNvSpPr/>
          <p:nvPr/>
        </p:nvSpPr>
        <p:spPr>
          <a:xfrm>
            <a:off x="1524000" y="1905000"/>
            <a:ext cx="412292" cy="584775"/>
          </a:xfrm>
          <a:prstGeom prst="rect">
            <a:avLst/>
          </a:prstGeom>
        </p:spPr>
        <p:txBody>
          <a:bodyPr wrap="none">
            <a:spAutoFit/>
          </a:bodyPr>
          <a:lstStyle/>
          <a:p>
            <a:pPr algn="ctr"/>
            <a:r>
              <a:rPr lang="en-US" sz="3200" dirty="0" smtClean="0">
                <a:solidFill>
                  <a:srgbClr val="FFFFFF"/>
                </a:solidFill>
              </a:rPr>
              <a:t>0</a:t>
            </a:r>
            <a:endParaRPr lang="en-US" sz="3200" dirty="0">
              <a:solidFill>
                <a:srgbClr val="FFFFFF"/>
              </a:solidFill>
              <a:latin typeface="Calibri"/>
              <a:ea typeface="Times New Roman"/>
              <a:cs typeface="Times New Roman"/>
            </a:endParaRPr>
          </a:p>
        </p:txBody>
      </p:sp>
      <p:sp>
        <p:nvSpPr>
          <p:cNvPr id="28" name="Rectangle 27"/>
          <p:cNvSpPr/>
          <p:nvPr/>
        </p:nvSpPr>
        <p:spPr>
          <a:xfrm>
            <a:off x="1143000" y="1905000"/>
            <a:ext cx="412292" cy="584775"/>
          </a:xfrm>
          <a:prstGeom prst="rect">
            <a:avLst/>
          </a:prstGeom>
        </p:spPr>
        <p:txBody>
          <a:bodyPr wrap="none">
            <a:spAutoFit/>
          </a:bodyPr>
          <a:lstStyle/>
          <a:p>
            <a:pPr algn="ctr"/>
            <a:r>
              <a:rPr lang="en-US" sz="3200" dirty="0" smtClean="0">
                <a:solidFill>
                  <a:srgbClr val="FFFFFF"/>
                </a:solidFill>
              </a:rPr>
              <a:t>1</a:t>
            </a:r>
            <a:endParaRPr lang="en-US" sz="3200" dirty="0">
              <a:solidFill>
                <a:srgbClr val="FFFFFF"/>
              </a:solidFill>
              <a:latin typeface="Calibri"/>
              <a:ea typeface="Times New Roman"/>
              <a:cs typeface="Times New Roman"/>
            </a:endParaRPr>
          </a:p>
        </p:txBody>
      </p:sp>
      <p:sp>
        <p:nvSpPr>
          <p:cNvPr id="33" name="Rectangle 32"/>
          <p:cNvSpPr/>
          <p:nvPr/>
        </p:nvSpPr>
        <p:spPr>
          <a:xfrm>
            <a:off x="990600" y="2971800"/>
            <a:ext cx="5341527" cy="523220"/>
          </a:xfrm>
          <a:prstGeom prst="rect">
            <a:avLst/>
          </a:prstGeom>
        </p:spPr>
        <p:txBody>
          <a:bodyPr wrap="none">
            <a:spAutoFit/>
          </a:bodyPr>
          <a:lstStyle/>
          <a:p>
            <a:pPr lvl="0" eaLnBrk="0" fontAlgn="base" hangingPunct="0">
              <a:spcBef>
                <a:spcPct val="0"/>
              </a:spcBef>
              <a:spcAft>
                <a:spcPct val="0"/>
              </a:spcAft>
              <a:defRPr/>
            </a:pPr>
            <a:r>
              <a:rPr lang="en-US" sz="2800" kern="0" dirty="0" smtClean="0">
                <a:solidFill>
                  <a:srgbClr val="FAFD00"/>
                </a:solidFill>
              </a:rPr>
              <a:t>MFF m</a:t>
            </a:r>
            <a:r>
              <a:rPr lang="en-US" sz="2800" kern="0" dirty="0" smtClean="0">
                <a:solidFill>
                  <a:srgbClr val="FAFD00"/>
                </a:solidFill>
              </a:rPr>
              <a:t>odel for slow-to-rise fault:</a:t>
            </a:r>
            <a:endParaRPr lang="en-US" sz="2800" kern="0" dirty="0">
              <a:solidFill>
                <a:srgbClr val="FAFD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1000" fill="hold"/>
                                        <p:tgtEl>
                                          <p:spTgt spid="27"/>
                                        </p:tgtEl>
                                        <p:attrNameLst>
                                          <p:attrName>ppt_x</p:attrName>
                                        </p:attrNameLst>
                                      </p:cBhvr>
                                      <p:tavLst>
                                        <p:tav tm="0">
                                          <p:val>
                                            <p:strVal val="0-#ppt_w/2"/>
                                          </p:val>
                                        </p:tav>
                                        <p:tav tm="100000">
                                          <p:val>
                                            <p:strVal val="#ppt_x"/>
                                          </p:val>
                                        </p:tav>
                                      </p:tavLst>
                                    </p:anim>
                                    <p:anim calcmode="lin" valueType="num">
                                      <p:cBhvr additive="base">
                                        <p:cTn id="8" dur="1000" fill="hold"/>
                                        <p:tgtEl>
                                          <p:spTgt spid="27"/>
                                        </p:tgtEl>
                                        <p:attrNameLst>
                                          <p:attrName>ppt_y</p:attrName>
                                        </p:attrNameLst>
                                      </p:cBhvr>
                                      <p:tavLst>
                                        <p:tav tm="0">
                                          <p:val>
                                            <p:strVal val="#ppt_y"/>
                                          </p:val>
                                        </p:tav>
                                        <p:tav tm="100000">
                                          <p:val>
                                            <p:strVal val="#ppt_y"/>
                                          </p:val>
                                        </p:tav>
                                      </p:tavLst>
                                    </p:anim>
                                  </p:childTnLst>
                                </p:cTn>
                              </p:par>
                              <p:par>
                                <p:cTn id="9" presetID="5" presetClass="entr" presetSubtype="10" fill="hold" grpId="2" nodeType="withEffect">
                                  <p:stCondLst>
                                    <p:cond delay="0"/>
                                  </p:stCondLst>
                                  <p:childTnLst>
                                    <p:set>
                                      <p:cBhvr>
                                        <p:cTn id="10" dur="1" fill="hold">
                                          <p:stCondLst>
                                            <p:cond delay="0"/>
                                          </p:stCondLst>
                                        </p:cTn>
                                        <p:tgtEl>
                                          <p:spTgt spid="69"/>
                                        </p:tgtEl>
                                        <p:attrNameLst>
                                          <p:attrName>style.visibility</p:attrName>
                                        </p:attrNameLst>
                                      </p:cBhvr>
                                      <p:to>
                                        <p:strVal val="visible"/>
                                      </p:to>
                                    </p:set>
                                    <p:animEffect transition="in" filter="checkerboard(across)">
                                      <p:cBhvr>
                                        <p:cTn id="11" dur="500"/>
                                        <p:tgtEl>
                                          <p:spTgt spid="6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27"/>
                                        </p:tgtEl>
                                        <p:attrNameLst>
                                          <p:attrName>style.visibility</p:attrName>
                                        </p:attrNameLst>
                                      </p:cBhvr>
                                      <p:to>
                                        <p:strVal val="visible"/>
                                      </p:to>
                                    </p:set>
                                    <p:anim calcmode="lin" valueType="num">
                                      <p:cBhvr additive="base">
                                        <p:cTn id="16" dur="500" fill="hold"/>
                                        <p:tgtEl>
                                          <p:spTgt spid="127"/>
                                        </p:tgtEl>
                                        <p:attrNameLst>
                                          <p:attrName>ppt_x</p:attrName>
                                        </p:attrNameLst>
                                      </p:cBhvr>
                                      <p:tavLst>
                                        <p:tav tm="0">
                                          <p:val>
                                            <p:strVal val="#ppt_x"/>
                                          </p:val>
                                        </p:tav>
                                        <p:tav tm="100000">
                                          <p:val>
                                            <p:strVal val="#ppt_x"/>
                                          </p:val>
                                        </p:tav>
                                      </p:tavLst>
                                    </p:anim>
                                    <p:anim calcmode="lin" valueType="num">
                                      <p:cBhvr additive="base">
                                        <p:cTn id="17" dur="500" fill="hold"/>
                                        <p:tgtEl>
                                          <p:spTgt spid="127"/>
                                        </p:tgtEl>
                                        <p:attrNameLst>
                                          <p:attrName>ppt_y</p:attrName>
                                        </p:attrNameLst>
                                      </p:cBhvr>
                                      <p:tavLst>
                                        <p:tav tm="0">
                                          <p:val>
                                            <p:strVal val="1+#ppt_h/2"/>
                                          </p:val>
                                        </p:tav>
                                        <p:tav tm="100000">
                                          <p:val>
                                            <p:strVal val="#ppt_y"/>
                                          </p:val>
                                        </p:tav>
                                      </p:tavLst>
                                    </p:anim>
                                  </p:childTnLst>
                                </p:cTn>
                              </p:par>
                              <p:par>
                                <p:cTn id="18" presetID="5" presetClass="entr" presetSubtype="10" fill="hold" nodeType="withEffect">
                                  <p:stCondLst>
                                    <p:cond delay="0"/>
                                  </p:stCondLst>
                                  <p:childTnLst>
                                    <p:set>
                                      <p:cBhvr>
                                        <p:cTn id="19" dur="1" fill="hold">
                                          <p:stCondLst>
                                            <p:cond delay="0"/>
                                          </p:stCondLst>
                                        </p:cTn>
                                        <p:tgtEl>
                                          <p:spTgt spid="129"/>
                                        </p:tgtEl>
                                        <p:attrNameLst>
                                          <p:attrName>style.visibility</p:attrName>
                                        </p:attrNameLst>
                                      </p:cBhvr>
                                      <p:to>
                                        <p:strVal val="visible"/>
                                      </p:to>
                                    </p:set>
                                    <p:animEffect transition="in" filter="checkerboard(across)">
                                      <p:cBhvr>
                                        <p:cTn id="20" dur="500"/>
                                        <p:tgtEl>
                                          <p:spTgt spid="129"/>
                                        </p:tgtEl>
                                      </p:cBhvr>
                                    </p:animEffect>
                                  </p:childTnLst>
                                </p:cTn>
                              </p:par>
                              <p:par>
                                <p:cTn id="21" presetID="5" presetClass="entr" presetSubtype="10" fill="hold" nodeType="withEffect">
                                  <p:stCondLst>
                                    <p:cond delay="0"/>
                                  </p:stCondLst>
                                  <p:childTnLst>
                                    <p:set>
                                      <p:cBhvr>
                                        <p:cTn id="22" dur="1" fill="hold">
                                          <p:stCondLst>
                                            <p:cond delay="0"/>
                                          </p:stCondLst>
                                        </p:cTn>
                                        <p:tgtEl>
                                          <p:spTgt spid="130"/>
                                        </p:tgtEl>
                                        <p:attrNameLst>
                                          <p:attrName>style.visibility</p:attrName>
                                        </p:attrNameLst>
                                      </p:cBhvr>
                                      <p:to>
                                        <p:strVal val="visible"/>
                                      </p:to>
                                    </p:set>
                                    <p:animEffect transition="in" filter="checkerboard(across)">
                                      <p:cBhvr>
                                        <p:cTn id="23" dur="500"/>
                                        <p:tgtEl>
                                          <p:spTgt spid="130"/>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0-#ppt_w/2"/>
                                          </p:val>
                                        </p:tav>
                                        <p:tav tm="100000">
                                          <p:val>
                                            <p:strVal val="#ppt_x"/>
                                          </p:val>
                                        </p:tav>
                                      </p:tavLst>
                                    </p:anim>
                                    <p:anim calcmode="lin" valueType="num">
                                      <p:cBhvr additive="base">
                                        <p:cTn id="29" dur="500" fill="hold"/>
                                        <p:tgtEl>
                                          <p:spTgt spid="28"/>
                                        </p:tgtEl>
                                        <p:attrNameLst>
                                          <p:attrName>ppt_y</p:attrName>
                                        </p:attrNameLst>
                                      </p:cBhvr>
                                      <p:tavLst>
                                        <p:tav tm="0">
                                          <p:val>
                                            <p:strVal val="#ppt_y"/>
                                          </p:val>
                                        </p:tav>
                                        <p:tav tm="100000">
                                          <p:val>
                                            <p:strVal val="#ppt_y"/>
                                          </p:val>
                                        </p:tav>
                                      </p:tavLst>
                                    </p:anim>
                                  </p:childTnLst>
                                </p:cTn>
                              </p:par>
                              <p:par>
                                <p:cTn id="30" presetID="3" presetClass="entr" presetSubtype="10" fill="hold" nodeType="with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blinds(horizontal)">
                                      <p:cBhvr>
                                        <p:cTn id="32" dur="3000"/>
                                        <p:tgtEl>
                                          <p:spTgt spid="72"/>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79"/>
                                        </p:tgtEl>
                                        <p:attrNameLst>
                                          <p:attrName>style.visibility</p:attrName>
                                        </p:attrNameLst>
                                      </p:cBhvr>
                                      <p:to>
                                        <p:strVal val="visible"/>
                                      </p:to>
                                    </p:set>
                                    <p:animEffect transition="in" filter="checkerboard(across)">
                                      <p:cBhvr>
                                        <p:cTn id="35" dur="3000"/>
                                        <p:tgtEl>
                                          <p:spTgt spid="7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4"/>
                                        </p:tgtEl>
                                        <p:attrNameLst>
                                          <p:attrName>style.visibility</p:attrName>
                                        </p:attrNameLst>
                                      </p:cBhvr>
                                      <p:to>
                                        <p:strVal val="visible"/>
                                      </p:to>
                                    </p:set>
                                    <p:anim calcmode="lin" valueType="num">
                                      <p:cBhvr additive="base">
                                        <p:cTn id="40" dur="500" fill="hold"/>
                                        <p:tgtEl>
                                          <p:spTgt spid="94"/>
                                        </p:tgtEl>
                                        <p:attrNameLst>
                                          <p:attrName>ppt_x</p:attrName>
                                        </p:attrNameLst>
                                      </p:cBhvr>
                                      <p:tavLst>
                                        <p:tav tm="0">
                                          <p:val>
                                            <p:strVal val="#ppt_x"/>
                                          </p:val>
                                        </p:tav>
                                        <p:tav tm="100000">
                                          <p:val>
                                            <p:strVal val="#ppt_x"/>
                                          </p:val>
                                        </p:tav>
                                      </p:tavLst>
                                    </p:anim>
                                    <p:anim calcmode="lin" valueType="num">
                                      <p:cBhvr additive="base">
                                        <p:cTn id="41" dur="500" fill="hold"/>
                                        <p:tgtEl>
                                          <p:spTgt spid="9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95"/>
                                        </p:tgtEl>
                                        <p:attrNameLst>
                                          <p:attrName>style.visibility</p:attrName>
                                        </p:attrNameLst>
                                      </p:cBhvr>
                                      <p:to>
                                        <p:strVal val="visible"/>
                                      </p:to>
                                    </p:set>
                                    <p:anim calcmode="lin" valueType="num">
                                      <p:cBhvr additive="base">
                                        <p:cTn id="44" dur="500" fill="hold"/>
                                        <p:tgtEl>
                                          <p:spTgt spid="95"/>
                                        </p:tgtEl>
                                        <p:attrNameLst>
                                          <p:attrName>ppt_x</p:attrName>
                                        </p:attrNameLst>
                                      </p:cBhvr>
                                      <p:tavLst>
                                        <p:tav tm="0">
                                          <p:val>
                                            <p:strVal val="#ppt_x"/>
                                          </p:val>
                                        </p:tav>
                                        <p:tav tm="100000">
                                          <p:val>
                                            <p:strVal val="#ppt_x"/>
                                          </p:val>
                                        </p:tav>
                                      </p:tavLst>
                                    </p:anim>
                                    <p:anim calcmode="lin" valueType="num">
                                      <p:cBhvr additive="base">
                                        <p:cTn id="45" dur="500" fill="hold"/>
                                        <p:tgtEl>
                                          <p:spTgt spid="95"/>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 calcmode="lin" valueType="num">
                                      <p:cBhvr additive="base">
                                        <p:cTn id="48" dur="500" fill="hold"/>
                                        <p:tgtEl>
                                          <p:spTgt spid="96"/>
                                        </p:tgtEl>
                                        <p:attrNameLst>
                                          <p:attrName>ppt_x</p:attrName>
                                        </p:attrNameLst>
                                      </p:cBhvr>
                                      <p:tavLst>
                                        <p:tav tm="0">
                                          <p:val>
                                            <p:strVal val="#ppt_x"/>
                                          </p:val>
                                        </p:tav>
                                        <p:tav tm="100000">
                                          <p:val>
                                            <p:strVal val="#ppt_x"/>
                                          </p:val>
                                        </p:tav>
                                      </p:tavLst>
                                    </p:anim>
                                    <p:anim calcmode="lin" valueType="num">
                                      <p:cBhvr additive="base">
                                        <p:cTn id="49" dur="500" fill="hold"/>
                                        <p:tgtEl>
                                          <p:spTgt spid="9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97"/>
                                        </p:tgtEl>
                                        <p:attrNameLst>
                                          <p:attrName>style.visibility</p:attrName>
                                        </p:attrNameLst>
                                      </p:cBhvr>
                                      <p:to>
                                        <p:strVal val="visible"/>
                                      </p:to>
                                    </p:set>
                                    <p:anim calcmode="lin" valueType="num">
                                      <p:cBhvr additive="base">
                                        <p:cTn id="52" dur="500" fill="hold"/>
                                        <p:tgtEl>
                                          <p:spTgt spid="97"/>
                                        </p:tgtEl>
                                        <p:attrNameLst>
                                          <p:attrName>ppt_x</p:attrName>
                                        </p:attrNameLst>
                                      </p:cBhvr>
                                      <p:tavLst>
                                        <p:tav tm="0">
                                          <p:val>
                                            <p:strVal val="#ppt_x"/>
                                          </p:val>
                                        </p:tav>
                                        <p:tav tm="100000">
                                          <p:val>
                                            <p:strVal val="#ppt_x"/>
                                          </p:val>
                                        </p:tav>
                                      </p:tavLst>
                                    </p:anim>
                                    <p:anim calcmode="lin" valueType="num">
                                      <p:cBhvr additive="base">
                                        <p:cTn id="53" dur="500" fill="hold"/>
                                        <p:tgtEl>
                                          <p:spTgt spid="97"/>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80"/>
                                        </p:tgtEl>
                                        <p:attrNameLst>
                                          <p:attrName>style.visibility</p:attrName>
                                        </p:attrNameLst>
                                      </p:cBhvr>
                                      <p:to>
                                        <p:strVal val="visible"/>
                                      </p:to>
                                    </p:set>
                                    <p:anim calcmode="lin" valueType="num">
                                      <p:cBhvr additive="base">
                                        <p:cTn id="56" dur="500" fill="hold"/>
                                        <p:tgtEl>
                                          <p:spTgt spid="80"/>
                                        </p:tgtEl>
                                        <p:attrNameLst>
                                          <p:attrName>ppt_x</p:attrName>
                                        </p:attrNameLst>
                                      </p:cBhvr>
                                      <p:tavLst>
                                        <p:tav tm="0">
                                          <p:val>
                                            <p:strVal val="#ppt_x"/>
                                          </p:val>
                                        </p:tav>
                                        <p:tav tm="100000">
                                          <p:val>
                                            <p:strVal val="#ppt_x"/>
                                          </p:val>
                                        </p:tav>
                                      </p:tavLst>
                                    </p:anim>
                                    <p:anim calcmode="lin" valueType="num">
                                      <p:cBhvr additive="base">
                                        <p:cTn id="57" dur="500" fill="hold"/>
                                        <p:tgtEl>
                                          <p:spTgt spid="8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34"/>
                                        </p:tgtEl>
                                        <p:attrNameLst>
                                          <p:attrName>style.visibility</p:attrName>
                                        </p:attrNameLst>
                                      </p:cBhvr>
                                      <p:to>
                                        <p:strVal val="visible"/>
                                      </p:to>
                                    </p:set>
                                    <p:anim calcmode="lin" valueType="num">
                                      <p:cBhvr additive="base">
                                        <p:cTn id="60" dur="500" fill="hold"/>
                                        <p:tgtEl>
                                          <p:spTgt spid="134"/>
                                        </p:tgtEl>
                                        <p:attrNameLst>
                                          <p:attrName>ppt_x</p:attrName>
                                        </p:attrNameLst>
                                      </p:cBhvr>
                                      <p:tavLst>
                                        <p:tav tm="0">
                                          <p:val>
                                            <p:strVal val="#ppt_x"/>
                                          </p:val>
                                        </p:tav>
                                        <p:tav tm="100000">
                                          <p:val>
                                            <p:strVal val="#ppt_x"/>
                                          </p:val>
                                        </p:tav>
                                      </p:tavLst>
                                    </p:anim>
                                    <p:anim calcmode="lin" valueType="num">
                                      <p:cBhvr additive="base">
                                        <p:cTn id="61" dur="500" fill="hold"/>
                                        <p:tgtEl>
                                          <p:spTgt spid="134"/>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39"/>
                                        </p:tgtEl>
                                        <p:attrNameLst>
                                          <p:attrName>style.visibility</p:attrName>
                                        </p:attrNameLst>
                                      </p:cBhvr>
                                      <p:to>
                                        <p:strVal val="visible"/>
                                      </p:to>
                                    </p:set>
                                    <p:anim calcmode="lin" valueType="num">
                                      <p:cBhvr additive="base">
                                        <p:cTn id="64" dur="500" fill="hold"/>
                                        <p:tgtEl>
                                          <p:spTgt spid="139"/>
                                        </p:tgtEl>
                                        <p:attrNameLst>
                                          <p:attrName>ppt_x</p:attrName>
                                        </p:attrNameLst>
                                      </p:cBhvr>
                                      <p:tavLst>
                                        <p:tav tm="0">
                                          <p:val>
                                            <p:strVal val="#ppt_x"/>
                                          </p:val>
                                        </p:tav>
                                        <p:tav tm="100000">
                                          <p:val>
                                            <p:strVal val="#ppt_x"/>
                                          </p:val>
                                        </p:tav>
                                      </p:tavLst>
                                    </p:anim>
                                    <p:anim calcmode="lin" valueType="num">
                                      <p:cBhvr additive="base">
                                        <p:cTn id="65" dur="500" fill="hold"/>
                                        <p:tgtEl>
                                          <p:spTgt spid="139"/>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140"/>
                                        </p:tgtEl>
                                        <p:attrNameLst>
                                          <p:attrName>style.visibility</p:attrName>
                                        </p:attrNameLst>
                                      </p:cBhvr>
                                      <p:to>
                                        <p:strVal val="visible"/>
                                      </p:to>
                                    </p:set>
                                    <p:anim calcmode="lin" valueType="num">
                                      <p:cBhvr additive="base">
                                        <p:cTn id="68" dur="500" fill="hold"/>
                                        <p:tgtEl>
                                          <p:spTgt spid="140"/>
                                        </p:tgtEl>
                                        <p:attrNameLst>
                                          <p:attrName>ppt_x</p:attrName>
                                        </p:attrNameLst>
                                      </p:cBhvr>
                                      <p:tavLst>
                                        <p:tav tm="0">
                                          <p:val>
                                            <p:strVal val="#ppt_x"/>
                                          </p:val>
                                        </p:tav>
                                        <p:tav tm="100000">
                                          <p:val>
                                            <p:strVal val="#ppt_x"/>
                                          </p:val>
                                        </p:tav>
                                      </p:tavLst>
                                    </p:anim>
                                    <p:anim calcmode="lin" valueType="num">
                                      <p:cBhvr additive="base">
                                        <p:cTn id="69" dur="500" fill="hold"/>
                                        <p:tgtEl>
                                          <p:spTgt spid="140"/>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42"/>
                                        </p:tgtEl>
                                        <p:attrNameLst>
                                          <p:attrName>style.visibility</p:attrName>
                                        </p:attrNameLst>
                                      </p:cBhvr>
                                      <p:to>
                                        <p:strVal val="visible"/>
                                      </p:to>
                                    </p:set>
                                    <p:anim calcmode="lin" valueType="num">
                                      <p:cBhvr additive="base">
                                        <p:cTn id="72" dur="500" fill="hold"/>
                                        <p:tgtEl>
                                          <p:spTgt spid="142"/>
                                        </p:tgtEl>
                                        <p:attrNameLst>
                                          <p:attrName>ppt_x</p:attrName>
                                        </p:attrNameLst>
                                      </p:cBhvr>
                                      <p:tavLst>
                                        <p:tav tm="0">
                                          <p:val>
                                            <p:strVal val="#ppt_x"/>
                                          </p:val>
                                        </p:tav>
                                        <p:tav tm="100000">
                                          <p:val>
                                            <p:strVal val="#ppt_x"/>
                                          </p:val>
                                        </p:tav>
                                      </p:tavLst>
                                    </p:anim>
                                    <p:anim calcmode="lin" valueType="num">
                                      <p:cBhvr additive="base">
                                        <p:cTn id="73" dur="500" fill="hold"/>
                                        <p:tgtEl>
                                          <p:spTgt spid="142"/>
                                        </p:tgtEl>
                                        <p:attrNameLst>
                                          <p:attrName>ppt_y</p:attrName>
                                        </p:attrNameLst>
                                      </p:cBhvr>
                                      <p:tavLst>
                                        <p:tav tm="0">
                                          <p:val>
                                            <p:strVal val="1+#ppt_h/2"/>
                                          </p:val>
                                        </p:tav>
                                        <p:tav tm="100000">
                                          <p:val>
                                            <p:strVal val="#ppt_y"/>
                                          </p:val>
                                        </p:tav>
                                      </p:tavLst>
                                    </p:anim>
                                  </p:childTnLst>
                                </p:cTn>
                              </p:par>
                              <p:par>
                                <p:cTn id="74" presetID="2" presetClass="entr" presetSubtype="4" fill="hold" nodeType="withEffect">
                                  <p:stCondLst>
                                    <p:cond delay="0"/>
                                  </p:stCondLst>
                                  <p:childTnLst>
                                    <p:set>
                                      <p:cBhvr>
                                        <p:cTn id="75" dur="1" fill="hold">
                                          <p:stCondLst>
                                            <p:cond delay="0"/>
                                          </p:stCondLst>
                                        </p:cTn>
                                        <p:tgtEl>
                                          <p:spTgt spid="144"/>
                                        </p:tgtEl>
                                        <p:attrNameLst>
                                          <p:attrName>style.visibility</p:attrName>
                                        </p:attrNameLst>
                                      </p:cBhvr>
                                      <p:to>
                                        <p:strVal val="visible"/>
                                      </p:to>
                                    </p:set>
                                    <p:anim calcmode="lin" valueType="num">
                                      <p:cBhvr additive="base">
                                        <p:cTn id="76" dur="500" fill="hold"/>
                                        <p:tgtEl>
                                          <p:spTgt spid="144"/>
                                        </p:tgtEl>
                                        <p:attrNameLst>
                                          <p:attrName>ppt_x</p:attrName>
                                        </p:attrNameLst>
                                      </p:cBhvr>
                                      <p:tavLst>
                                        <p:tav tm="0">
                                          <p:val>
                                            <p:strVal val="#ppt_x"/>
                                          </p:val>
                                        </p:tav>
                                        <p:tav tm="100000">
                                          <p:val>
                                            <p:strVal val="#ppt_x"/>
                                          </p:val>
                                        </p:tav>
                                      </p:tavLst>
                                    </p:anim>
                                    <p:anim calcmode="lin" valueType="num">
                                      <p:cBhvr additive="base">
                                        <p:cTn id="77" dur="500" fill="hold"/>
                                        <p:tgtEl>
                                          <p:spTgt spid="144"/>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146"/>
                                        </p:tgtEl>
                                        <p:attrNameLst>
                                          <p:attrName>style.visibility</p:attrName>
                                        </p:attrNameLst>
                                      </p:cBhvr>
                                      <p:to>
                                        <p:strVal val="visible"/>
                                      </p:to>
                                    </p:set>
                                    <p:anim calcmode="lin" valueType="num">
                                      <p:cBhvr additive="base">
                                        <p:cTn id="80" dur="500" fill="hold"/>
                                        <p:tgtEl>
                                          <p:spTgt spid="146"/>
                                        </p:tgtEl>
                                        <p:attrNameLst>
                                          <p:attrName>ppt_x</p:attrName>
                                        </p:attrNameLst>
                                      </p:cBhvr>
                                      <p:tavLst>
                                        <p:tav tm="0">
                                          <p:val>
                                            <p:strVal val="#ppt_x"/>
                                          </p:val>
                                        </p:tav>
                                        <p:tav tm="100000">
                                          <p:val>
                                            <p:strVal val="#ppt_x"/>
                                          </p:val>
                                        </p:tav>
                                      </p:tavLst>
                                    </p:anim>
                                    <p:anim calcmode="lin" valueType="num">
                                      <p:cBhvr additive="base">
                                        <p:cTn id="81" dur="500" fill="hold"/>
                                        <p:tgtEl>
                                          <p:spTgt spid="146"/>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147"/>
                                        </p:tgtEl>
                                        <p:attrNameLst>
                                          <p:attrName>style.visibility</p:attrName>
                                        </p:attrNameLst>
                                      </p:cBhvr>
                                      <p:to>
                                        <p:strVal val="visible"/>
                                      </p:to>
                                    </p:set>
                                    <p:anim calcmode="lin" valueType="num">
                                      <p:cBhvr additive="base">
                                        <p:cTn id="84" dur="500" fill="hold"/>
                                        <p:tgtEl>
                                          <p:spTgt spid="147"/>
                                        </p:tgtEl>
                                        <p:attrNameLst>
                                          <p:attrName>ppt_x</p:attrName>
                                        </p:attrNameLst>
                                      </p:cBhvr>
                                      <p:tavLst>
                                        <p:tav tm="0">
                                          <p:val>
                                            <p:strVal val="#ppt_x"/>
                                          </p:val>
                                        </p:tav>
                                        <p:tav tm="100000">
                                          <p:val>
                                            <p:strVal val="#ppt_x"/>
                                          </p:val>
                                        </p:tav>
                                      </p:tavLst>
                                    </p:anim>
                                    <p:anim calcmode="lin" valueType="num">
                                      <p:cBhvr additive="base">
                                        <p:cTn id="85" dur="500" fill="hold"/>
                                        <p:tgtEl>
                                          <p:spTgt spid="147"/>
                                        </p:tgtEl>
                                        <p:attrNameLst>
                                          <p:attrName>ppt_y</p:attrName>
                                        </p:attrNameLst>
                                      </p:cBhvr>
                                      <p:tavLst>
                                        <p:tav tm="0">
                                          <p:val>
                                            <p:strVal val="1+#ppt_h/2"/>
                                          </p:val>
                                        </p:tav>
                                        <p:tav tm="100000">
                                          <p:val>
                                            <p:strVal val="#ppt_y"/>
                                          </p:val>
                                        </p:tav>
                                      </p:tavLst>
                                    </p:anim>
                                  </p:childTnLst>
                                </p:cTn>
                              </p:par>
                              <p:par>
                                <p:cTn id="86" presetID="2" presetClass="entr" presetSubtype="4" fill="hold" nodeType="withEffect">
                                  <p:stCondLst>
                                    <p:cond delay="0"/>
                                  </p:stCondLst>
                                  <p:childTnLst>
                                    <p:set>
                                      <p:cBhvr>
                                        <p:cTn id="87" dur="1" fill="hold">
                                          <p:stCondLst>
                                            <p:cond delay="0"/>
                                          </p:stCondLst>
                                        </p:cTn>
                                        <p:tgtEl>
                                          <p:spTgt spid="148"/>
                                        </p:tgtEl>
                                        <p:attrNameLst>
                                          <p:attrName>style.visibility</p:attrName>
                                        </p:attrNameLst>
                                      </p:cBhvr>
                                      <p:to>
                                        <p:strVal val="visible"/>
                                      </p:to>
                                    </p:set>
                                    <p:anim calcmode="lin" valueType="num">
                                      <p:cBhvr additive="base">
                                        <p:cTn id="88" dur="500" fill="hold"/>
                                        <p:tgtEl>
                                          <p:spTgt spid="148"/>
                                        </p:tgtEl>
                                        <p:attrNameLst>
                                          <p:attrName>ppt_x</p:attrName>
                                        </p:attrNameLst>
                                      </p:cBhvr>
                                      <p:tavLst>
                                        <p:tav tm="0">
                                          <p:val>
                                            <p:strVal val="#ppt_x"/>
                                          </p:val>
                                        </p:tav>
                                        <p:tav tm="100000">
                                          <p:val>
                                            <p:strVal val="#ppt_x"/>
                                          </p:val>
                                        </p:tav>
                                      </p:tavLst>
                                    </p:anim>
                                    <p:anim calcmode="lin" valueType="num">
                                      <p:cBhvr additive="base">
                                        <p:cTn id="89" dur="500" fill="hold"/>
                                        <p:tgtEl>
                                          <p:spTgt spid="148"/>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additive="base">
                                        <p:cTn id="92" dur="500" fill="hold"/>
                                        <p:tgtEl>
                                          <p:spTgt spid="33"/>
                                        </p:tgtEl>
                                        <p:attrNameLst>
                                          <p:attrName>ppt_x</p:attrName>
                                        </p:attrNameLst>
                                      </p:cBhvr>
                                      <p:tavLst>
                                        <p:tav tm="0">
                                          <p:val>
                                            <p:strVal val="#ppt_x"/>
                                          </p:val>
                                        </p:tav>
                                        <p:tav tm="100000">
                                          <p:val>
                                            <p:strVal val="#ppt_x"/>
                                          </p:val>
                                        </p:tav>
                                      </p:tavLst>
                                    </p:anim>
                                    <p:anim calcmode="lin" valueType="num">
                                      <p:cBhvr additive="base">
                                        <p:cTn id="9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97" grpId="0" animBg="1"/>
      <p:bldP spid="127" grpId="0"/>
      <p:bldP spid="69" grpId="2" animBg="1"/>
      <p:bldP spid="79" grpId="0" animBg="1"/>
      <p:bldP spid="80" grpId="0"/>
      <p:bldP spid="134" grpId="0"/>
      <p:bldP spid="139" grpId="0" animBg="1"/>
      <p:bldP spid="142" grpId="0" animBg="1"/>
      <p:bldP spid="146" grpId="0" animBg="1"/>
      <p:bldP spid="147" grpId="0" animBg="1"/>
      <p:bldP spid="27" grpId="0"/>
      <p:bldP spid="28" grpId="0"/>
      <p:bldP spid="33" grpId="0"/>
    </p:bldLst>
  </p:timing>
</p:sld>
</file>

<file path=ppt/theme/theme1.xml><?xml version="1.0" encoding="utf-8"?>
<a:theme xmlns:a="http://schemas.openxmlformats.org/drawingml/2006/main" name="Powerpoint Template">
  <a:themeElements>
    <a:clrScheme name="">
      <a:dk1>
        <a:srgbClr val="000000"/>
      </a:dk1>
      <a:lt1>
        <a:srgbClr val="114FFB"/>
      </a:lt1>
      <a:dk2>
        <a:srgbClr val="006B61"/>
      </a:dk2>
      <a:lt2>
        <a:srgbClr val="C0C0C0"/>
      </a:lt2>
      <a:accent1>
        <a:srgbClr val="FF00FF"/>
      </a:accent1>
      <a:accent2>
        <a:srgbClr val="00C0C0"/>
      </a:accent2>
      <a:accent3>
        <a:srgbClr val="AAB2FD"/>
      </a:accent3>
      <a:accent4>
        <a:srgbClr val="000000"/>
      </a:accent4>
      <a:accent5>
        <a:srgbClr val="FFAAFF"/>
      </a:accent5>
      <a:accent6>
        <a:srgbClr val="00AEAE"/>
      </a:accent6>
      <a:hlink>
        <a:srgbClr val="00C000"/>
      </a:hlink>
      <a:folHlink>
        <a:srgbClr val="800080"/>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11464</TotalTime>
  <Words>1066</Words>
  <Application>Microsoft Office PowerPoint</Application>
  <PresentationFormat>On-screen Show (4:3)</PresentationFormat>
  <Paragraphs>323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Powerpoint Template</vt:lpstr>
      <vt:lpstr>Diagnostic Test Generation and Fault Simulation Algorithms for Transition Faults</vt:lpstr>
      <vt:lpstr>Outline </vt:lpstr>
      <vt:lpstr>Purpose</vt:lpstr>
      <vt:lpstr>Problem Statement and Contribution</vt:lpstr>
      <vt:lpstr>Introduction</vt:lpstr>
      <vt:lpstr>Introduction</vt:lpstr>
      <vt:lpstr>Introduction</vt:lpstr>
      <vt:lpstr>Introduction</vt:lpstr>
      <vt:lpstr>Representation of a Transition Fault </vt:lpstr>
      <vt:lpstr>Detection Test Generation</vt:lpstr>
      <vt:lpstr>Two-time-frame model (combinational ATPG): Test for xx’ slow-to-rise; useful for LOC and LOS tests and equivalence identification</vt:lpstr>
      <vt:lpstr>Single Copy Exclusive Test Generation</vt:lpstr>
      <vt:lpstr>Advantages of Exclusive Test Algorithm</vt:lpstr>
      <vt:lpstr>Tests for Transition Faults</vt:lpstr>
      <vt:lpstr>Need for Equivalence Identification</vt:lpstr>
      <vt:lpstr>Conclusion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Test Generation System</dc:title>
  <dc:creator>wing</dc:creator>
  <cp:lastModifiedBy>agrawvd</cp:lastModifiedBy>
  <cp:revision>1153</cp:revision>
  <dcterms:created xsi:type="dcterms:W3CDTF">2006-08-16T00:00:00Z</dcterms:created>
  <dcterms:modified xsi:type="dcterms:W3CDTF">2011-05-11T03:30:11Z</dcterms:modified>
</cp:coreProperties>
</file>