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</p:sldMasterIdLst>
  <p:notesMasterIdLst>
    <p:notesMasterId r:id="rId26"/>
  </p:notesMasterIdLst>
  <p:sldIdLst>
    <p:sldId id="256" r:id="rId3"/>
    <p:sldId id="264" r:id="rId4"/>
    <p:sldId id="288" r:id="rId5"/>
    <p:sldId id="265" r:id="rId6"/>
    <p:sldId id="267" r:id="rId7"/>
    <p:sldId id="269" r:id="rId8"/>
    <p:sldId id="270" r:id="rId9"/>
    <p:sldId id="271" r:id="rId10"/>
    <p:sldId id="272" r:id="rId11"/>
    <p:sldId id="276" r:id="rId12"/>
    <p:sldId id="273" r:id="rId13"/>
    <p:sldId id="275" r:id="rId14"/>
    <p:sldId id="282" r:id="rId15"/>
    <p:sldId id="274" r:id="rId16"/>
    <p:sldId id="277" r:id="rId17"/>
    <p:sldId id="284" r:id="rId18"/>
    <p:sldId id="286" r:id="rId19"/>
    <p:sldId id="287" r:id="rId20"/>
    <p:sldId id="278" r:id="rId21"/>
    <p:sldId id="289" r:id="rId22"/>
    <p:sldId id="280" r:id="rId23"/>
    <p:sldId id="266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0326" autoAdjust="0"/>
  </p:normalViewPr>
  <p:slideViewPr>
    <p:cSldViewPr>
      <p:cViewPr varScale="1">
        <p:scale>
          <a:sx n="50" d="100"/>
          <a:sy n="50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DAB36-99EF-46FA-A697-0BF926F1B940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EE20C-3ABF-415A-B4B5-DE181B46C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</a:t>
            </a:r>
            <a:r>
              <a:rPr lang="en-US" baseline="0" dirty="0" smtClean="0"/>
              <a:t> need to deal with large number of fault pairs.</a:t>
            </a:r>
          </a:p>
          <a:p>
            <a:r>
              <a:rPr lang="en-US" baseline="0" dirty="0" smtClean="0"/>
              <a:t>fault dropping is possible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E20C-3ABF-415A-B4B5-DE181B46C2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“*” indicates the detection of</a:t>
            </a:r>
            <a:r>
              <a:rPr lang="en-US" baseline="0" dirty="0" smtClean="0"/>
              <a:t> a fault</a:t>
            </a:r>
            <a:endParaRPr lang="en-US" baseline="0" dirty="0"/>
          </a:p>
          <a:p>
            <a:pPr>
              <a:buFont typeface="Arial" charset="0"/>
              <a:buNone/>
            </a:pPr>
            <a:r>
              <a:rPr lang="en-US" baseline="0" dirty="0" smtClean="0"/>
              <a:t>We can group faults according to their output responses.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E20C-3ABF-415A-B4B5-DE181B46C2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fault simulation a fault is dropped when it is detected.</a:t>
            </a:r>
          </a:p>
          <a:p>
            <a:r>
              <a:rPr lang="en-US" baseline="0" dirty="0" smtClean="0"/>
              <a:t>f1 is dropped because it is fully distinguished from all other faults.</a:t>
            </a:r>
          </a:p>
          <a:p>
            <a:r>
              <a:rPr lang="en-US" baseline="0" dirty="0" smtClean="0"/>
              <a:t>i.e. no other fault has same syndrome as f1.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E20C-3ABF-415A-B4B5-DE181B46C2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t1 distinguishes</a:t>
            </a:r>
            <a:r>
              <a:rPr lang="en-US" baseline="0" dirty="0" smtClean="0"/>
              <a:t> f10 and f12 from all other faults.</a:t>
            </a:r>
          </a:p>
          <a:p>
            <a:r>
              <a:rPr lang="en-US" baseline="0" dirty="0" smtClean="0"/>
              <a:t>t2 distinguishes f10 from f12, thus right now f10 can be distinguished all other faults, same with f12.</a:t>
            </a:r>
          </a:p>
          <a:p>
            <a:r>
              <a:rPr lang="en-US" baseline="0" dirty="0" smtClean="0"/>
              <a:t>In diagnosis, when a sequence of syndrome: 11, 01 is observed, (assuming only single stuck at faults) the fault causing the failure must be f10.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E20C-3ABF-415A-B4B5-DE181B46C26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  <a:r>
              <a:rPr lang="en-US" baseline="0" dirty="0" smtClean="0"/>
              <a:t> the first output response observed during testing is ’10’, then f1 is the most likely candidate causing failure.</a:t>
            </a:r>
          </a:p>
          <a:p>
            <a:r>
              <a:rPr lang="en-US" baseline="0" dirty="0" smtClean="0"/>
              <a:t>‘X’ will not influence the </a:t>
            </a:r>
            <a:r>
              <a:rPr lang="en-US" baseline="0" dirty="0" err="1" smtClean="0"/>
              <a:t>diagnosability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E20C-3ABF-415A-B4B5-DE181B46C26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3/29/2010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IEEE LATW 10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3/29/2010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IEEE LATW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3/29/2010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IEEE LATW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IEEE LATW 10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F9A3A-A09C-4E47-8854-0DCE0BCDAED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IEEE LATW 10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FEC50-0A91-4F7E-80DC-A3DC0FEBA1C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IEEE LATW 10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3A64F-DC55-408A-A512-B4105BCFE6A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IEEE LATW 10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ABB09-4030-46D4-A6B0-41DC22771E8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IEEE LATW 10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68D0A-5424-4DB6-8766-B901CEB646F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IEEE LATW 10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632A4-1886-4D60-AC0B-4B72FC2C36D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IEEE LATW 10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9738A-D716-4098-899D-82CEFEE4814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IEEE LATW 10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C6132-531E-4660-9CD4-FEB3486C8A3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3/29/2010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IEEE LATW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IEEE LATW 10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3F2C9-1332-43FD-9263-2F2ABEA8759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IEEE LATW 10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B622E-2F0D-488A-A473-E0832D73E64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IEEE LATW 10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DF89C-936F-4C6A-B674-0EC89C96E5E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3/29/2010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IEEE LATW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3/29/2010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IEEE LATW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3/29/2010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IEEE LATW 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3/29/2010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IEEE LATW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3/29/2010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IEEE LATW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3/29/2010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IEEE LATW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3/29/2010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IEEE LATW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3/29/2010</a:t>
            </a: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IEEE LATW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zh-CN" smtClean="0"/>
              <a:t>IEEE LATW 10</a:t>
            </a: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40FF9F-EE2C-4201-9116-FEFE74F6B061}" type="slidenum">
              <a:rPr lang="en-US" altLang="zh-CN"/>
              <a:pPr/>
              <a:t>‹#›</a:t>
            </a:fld>
            <a:endParaRPr lang="en-US" altLang="zh-CN"/>
          </a:p>
        </p:txBody>
      </p:sp>
      <p:pic>
        <p:nvPicPr>
          <p:cNvPr id="1031" name="Picture 7" descr="dddd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Algorithm for Diagnostic Fault Simulation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Yu Zhang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Vishwani</a:t>
            </a:r>
            <a:r>
              <a:rPr lang="en-US" b="1" dirty="0" smtClean="0"/>
              <a:t> D. </a:t>
            </a:r>
            <a:r>
              <a:rPr lang="en-US" b="1" dirty="0" err="1" smtClean="0"/>
              <a:t>Agrawal</a:t>
            </a:r>
            <a:endParaRPr lang="en-US" b="1" dirty="0" smtClean="0"/>
          </a:p>
          <a:p>
            <a:r>
              <a:rPr lang="en-US" dirty="0" smtClean="0"/>
              <a:t>Auburn University, Auburn, Alabama 36849 USA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LATW 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001000" cy="1143000"/>
          </a:xfrm>
        </p:spPr>
        <p:txBody>
          <a:bodyPr/>
          <a:lstStyle/>
          <a:p>
            <a:r>
              <a:rPr lang="en-US" sz="4000" dirty="0" smtClean="0"/>
              <a:t>Continuing Diagnostic Simulation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533400" y="2286000"/>
            <a:ext cx="449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vector 2: 10110 </a:t>
            </a:r>
            <a:r>
              <a:rPr lang="en-US" sz="2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G2: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f10: 11*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New G4: f12: 10</a:t>
            </a:r>
          </a:p>
          <a:p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G3: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f17: 11*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New G5: f22: 10</a:t>
            </a:r>
          </a:p>
          <a:p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371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Fault simulation of vector 2: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867400" y="1676400"/>
            <a:ext cx="2057400" cy="498598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G0: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f2: 00*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f3: 00*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f4: 10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f5: 10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f6: 10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f7: 00*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f8: 10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f9: 10 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f11: 10 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f13: 10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f14: 10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f15: 10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f16: 10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f18: 10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f19: 10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f20: 10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f21: 10 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3/29/2010</a:t>
            </a:r>
            <a:endParaRPr lang="en-US" altLang="zh-C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IEEE LATW 10</a:t>
            </a:r>
            <a:endParaRPr lang="en-US" altLang="zh-CN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29718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Fault free response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4152900" y="2781300"/>
            <a:ext cx="3048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0" y="3810000"/>
            <a:ext cx="2133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G0 contains undetected faults.</a:t>
            </a:r>
          </a:p>
          <a:p>
            <a:r>
              <a:rPr lang="en-US" sz="2000" dirty="0" smtClean="0"/>
              <a:t>After vector 2, f2, f3, and f7 will leave G0 to form group G6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Fault Simulation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1430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After applying vector 2: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1676400"/>
          <a:ext cx="5791200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895600"/>
                <a:gridCol w="14478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Groups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Faults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Syndrome t2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G2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f10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G4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f12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G3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f17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G5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f22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G6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f2, f3, f7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G0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All other faults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143000" y="2514600"/>
            <a:ext cx="5562600" cy="2057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19200" y="2514600"/>
            <a:ext cx="5562600" cy="2057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71600" y="57150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f10, f12, f17, f22 are dropped from further simulation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7975"/>
          </a:xfrm>
        </p:spPr>
        <p:txBody>
          <a:bodyPr/>
          <a:lstStyle/>
          <a:p>
            <a:r>
              <a:rPr lang="en-US" altLang="zh-CN" dirty="0" smtClean="0"/>
              <a:t>IEEE LATW 10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Fault Simulation</a:t>
            </a:r>
            <a:endParaRPr lang="en-US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2590800" y="1676400"/>
          <a:ext cx="2862262" cy="914400"/>
        </p:xfrm>
        <a:graphic>
          <a:graphicData uri="http://schemas.openxmlformats.org/presentationml/2006/ole">
            <p:oleObj spid="_x0000_s31746" name="Equation" r:id="rId3" imgW="1231560" imgH="393480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2667000" y="3048000"/>
          <a:ext cx="3067050" cy="990600"/>
        </p:xfrm>
        <a:graphic>
          <a:graphicData uri="http://schemas.openxmlformats.org/presentationml/2006/ole">
            <p:oleObj spid="_x0000_s31747" name="Equation" r:id="rId4" imgW="1218960" imgH="39348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12</a:t>
            </a:fld>
            <a:endParaRPr lang="en-US" altLang="zh-C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LATW 10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Dictionary for Two Vectors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371600"/>
          <a:ext cx="5913119" cy="4251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6559"/>
                <a:gridCol w="1478280"/>
                <a:gridCol w="1478280"/>
              </a:tblGrid>
              <a:tr h="669795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Faults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Test syndrome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9795">
                <a:tc v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</a:tr>
              <a:tr h="41594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1594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f10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1594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f12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1594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f17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1594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f22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1594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f2, f3, f7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1594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All other faults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13</a:t>
            </a:fld>
            <a:endParaRPr lang="en-US" altLang="zh-C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231775"/>
          </a:xfrm>
        </p:spPr>
        <p:txBody>
          <a:bodyPr/>
          <a:lstStyle/>
          <a:p>
            <a:r>
              <a:rPr lang="en-US" altLang="zh-CN" smtClean="0"/>
              <a:t>IEEE LATW 10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Diagnostic Fault Simulation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3716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Continue to simulate vectors and divide faults into new groups.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1371600" y="2590800"/>
            <a:ext cx="5334000" cy="381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G0: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f1, f2, f3,…f22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(no test applied)</a:t>
            </a:r>
          </a:p>
        </p:txBody>
      </p:sp>
      <p:sp>
        <p:nvSpPr>
          <p:cNvPr id="6" name="Oval 5"/>
          <p:cNvSpPr/>
          <p:nvPr/>
        </p:nvSpPr>
        <p:spPr>
          <a:xfrm>
            <a:off x="4114800" y="4419600"/>
            <a:ext cx="2590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G0: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All other faults (00)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219200" y="4419600"/>
            <a:ext cx="2590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G3: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f17, f22 (01)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191000" y="2667000"/>
            <a:ext cx="2590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G2: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f10, f12 (11)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371600" y="2667000"/>
            <a:ext cx="2590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G1: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f1 (10)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2004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After </a:t>
            </a:r>
            <a:r>
              <a:rPr lang="en-US" sz="2400" dirty="0" smtClean="0"/>
              <a:t>vector 1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676400" y="2743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f1 is dropped</a:t>
            </a:r>
            <a:endParaRPr lang="en-US" sz="2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14</a:t>
            </a:fld>
            <a:endParaRPr lang="en-US" altLang="zh-CN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3124200" y="6476999"/>
            <a:ext cx="2895600" cy="244475"/>
          </a:xfrm>
        </p:spPr>
        <p:txBody>
          <a:bodyPr/>
          <a:lstStyle/>
          <a:p>
            <a:r>
              <a:rPr lang="en-US" altLang="zh-CN" dirty="0" smtClean="0"/>
              <a:t>IEEE LATW 10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0" grpId="1" animBg="1"/>
      <p:bldP spid="13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Diagnostic Fault Simulation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95600" y="1600200"/>
            <a:ext cx="2590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G2: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f10, f12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9050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After </a:t>
            </a:r>
            <a:r>
              <a:rPr lang="en-US" sz="2400" dirty="0" smtClean="0"/>
              <a:t>vector 2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3086100" y="3390900"/>
            <a:ext cx="6858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4572000" y="3429000"/>
            <a:ext cx="6858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495800" y="3962400"/>
            <a:ext cx="2133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G5: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f12 (00)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905000" y="3962400"/>
            <a:ext cx="19812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G2: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f10 (01)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3200" y="5105400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Single fault groups are dropped.</a:t>
            </a:r>
            <a:endParaRPr lang="en-US" sz="2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15</a:t>
            </a:fld>
            <a:endParaRPr lang="en-US" altLang="zh-CN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3/29/2010</a:t>
            </a:r>
            <a:endParaRPr lang="en-US" altLang="zh-CN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IEEE LATW 10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Diagnostic Fault Simulation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95600" y="1600200"/>
            <a:ext cx="2590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G3: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f17, f22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3086100" y="3390900"/>
            <a:ext cx="6858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4572000" y="3429000"/>
            <a:ext cx="6858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495800" y="3962400"/>
            <a:ext cx="2133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G6: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f22 (00)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905000" y="3962400"/>
            <a:ext cx="19812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G3: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f17 (01)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3200" y="5105400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Single fault groups are dropped.</a:t>
            </a:r>
            <a:endParaRPr lang="en-US" sz="2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16</a:t>
            </a:fld>
            <a:endParaRPr lang="en-US" altLang="zh-CN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3/29/2010</a:t>
            </a:r>
            <a:endParaRPr lang="en-US" altLang="zh-CN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LATW 10</a:t>
            </a:r>
            <a:endParaRPr lang="en-US" altLang="zh-CN"/>
          </a:p>
        </p:txBody>
      </p:sp>
      <p:sp>
        <p:nvSpPr>
          <p:cNvPr id="16" name="TextBox 15"/>
          <p:cNvSpPr txBox="1"/>
          <p:nvPr/>
        </p:nvSpPr>
        <p:spPr>
          <a:xfrm>
            <a:off x="228600" y="1981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Also, group</a:t>
            </a:r>
            <a:r>
              <a:rPr lang="en-US" sz="2400" dirty="0" smtClean="0"/>
              <a:t> </a:t>
            </a:r>
            <a:r>
              <a:rPr lang="en-US" sz="2400" dirty="0" smtClean="0"/>
              <a:t>G3: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Diagnostic Fault Simulation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62200" y="1524000"/>
            <a:ext cx="3962400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G0: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f2~f9, f11, f13~f16, f18~f21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2895600" y="3886200"/>
            <a:ext cx="4572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5105400" y="3962400"/>
            <a:ext cx="5334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800600" y="4343400"/>
            <a:ext cx="27432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G0: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all other undetected faults (00)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676400" y="4343400"/>
            <a:ext cx="2209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G7: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f2, f3, f7 (10)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17</a:t>
            </a:fld>
            <a:endParaRPr lang="en-US" altLang="zh-CN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3/29/2010</a:t>
            </a:r>
            <a:endParaRPr lang="en-US" altLang="zh-CN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LATW 10</a:t>
            </a:r>
            <a:endParaRPr lang="en-US" altLang="zh-CN"/>
          </a:p>
        </p:txBody>
      </p:sp>
      <p:sp>
        <p:nvSpPr>
          <p:cNvPr id="16" name="TextBox 15"/>
          <p:cNvSpPr txBox="1"/>
          <p:nvPr/>
        </p:nvSpPr>
        <p:spPr>
          <a:xfrm>
            <a:off x="609600" y="1981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G0: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38600" y="41910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faults are dropped here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2 -0.3777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18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3" grpId="1" animBg="1"/>
      <p:bldP spid="14" grpId="0" animBg="1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Diagnostic Fault Simulation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43200" y="1524000"/>
            <a:ext cx="2819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original fault set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2590800" y="2514600"/>
            <a:ext cx="4572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3581400" y="2743200"/>
            <a:ext cx="3810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18</a:t>
            </a:fld>
            <a:endParaRPr lang="en-US" altLang="zh-CN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LATW 10</a:t>
            </a:r>
            <a:endParaRPr lang="en-US" altLang="zh-CN"/>
          </a:p>
        </p:txBody>
      </p:sp>
      <p:sp>
        <p:nvSpPr>
          <p:cNvPr id="16" name="TextBox 15"/>
          <p:cNvSpPr txBox="1"/>
          <p:nvPr/>
        </p:nvSpPr>
        <p:spPr>
          <a:xfrm>
            <a:off x="381000" y="2590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vector</a:t>
            </a:r>
            <a:r>
              <a:rPr lang="en-US" sz="2400" dirty="0" smtClean="0"/>
              <a:t>1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4342606" y="2743994"/>
            <a:ext cx="381000" cy="746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5372100" y="2476500"/>
            <a:ext cx="4572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371600" y="2895600"/>
            <a:ext cx="1600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352800" y="3048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114800" y="2971800"/>
            <a:ext cx="1219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486400" y="2895600"/>
            <a:ext cx="1524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0" y="3581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Vector </a:t>
            </a:r>
            <a:r>
              <a:rPr lang="en-US" sz="2400" dirty="0" smtClean="0"/>
              <a:t>2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1524000" y="3581400"/>
            <a:ext cx="3048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2400300" y="3619500"/>
            <a:ext cx="3048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5600700" y="3619500"/>
            <a:ext cx="3810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6781800" y="3581400"/>
            <a:ext cx="3810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6172994" y="3733006"/>
            <a:ext cx="304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6172200" y="3962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6934200" y="38862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257800" y="39624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52400" y="4495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Vector 3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50" name="Oval 49"/>
          <p:cNvSpPr/>
          <p:nvPr/>
        </p:nvSpPr>
        <p:spPr>
          <a:xfrm>
            <a:off x="2438400" y="3886200"/>
            <a:ext cx="990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143000" y="3886200"/>
            <a:ext cx="1066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rot="5400000">
            <a:off x="4495800" y="3733800"/>
            <a:ext cx="3810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3886200" y="3962400"/>
            <a:ext cx="1219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lowchart: Connector 60"/>
          <p:cNvSpPr/>
          <p:nvPr/>
        </p:nvSpPr>
        <p:spPr>
          <a:xfrm>
            <a:off x="2209800" y="4876800"/>
            <a:ext cx="152400" cy="1524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lowchart: Connector 61"/>
          <p:cNvSpPr/>
          <p:nvPr/>
        </p:nvSpPr>
        <p:spPr>
          <a:xfrm>
            <a:off x="2971800" y="4876800"/>
            <a:ext cx="152400" cy="1524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lowchart: Connector 62"/>
          <p:cNvSpPr/>
          <p:nvPr/>
        </p:nvSpPr>
        <p:spPr>
          <a:xfrm>
            <a:off x="2590800" y="4876800"/>
            <a:ext cx="152400" cy="1524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lowchart: Connector 63"/>
          <p:cNvSpPr/>
          <p:nvPr/>
        </p:nvSpPr>
        <p:spPr>
          <a:xfrm>
            <a:off x="3962400" y="4876800"/>
            <a:ext cx="152400" cy="1524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lowchart: Connector 64"/>
          <p:cNvSpPr/>
          <p:nvPr/>
        </p:nvSpPr>
        <p:spPr>
          <a:xfrm>
            <a:off x="4724400" y="4876800"/>
            <a:ext cx="152400" cy="1524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lowchart: Connector 65"/>
          <p:cNvSpPr/>
          <p:nvPr/>
        </p:nvSpPr>
        <p:spPr>
          <a:xfrm>
            <a:off x="4343400" y="4876800"/>
            <a:ext cx="152400" cy="1524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105400" y="571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4267200" y="571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1828800" y="571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2590800" y="571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Flowchart: Connector 72"/>
          <p:cNvSpPr/>
          <p:nvPr/>
        </p:nvSpPr>
        <p:spPr>
          <a:xfrm>
            <a:off x="6705600" y="5943600"/>
            <a:ext cx="152400" cy="1524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lowchart: Connector 73"/>
          <p:cNvSpPr/>
          <p:nvPr/>
        </p:nvSpPr>
        <p:spPr>
          <a:xfrm>
            <a:off x="7467600" y="5943600"/>
            <a:ext cx="152400" cy="1524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lowchart: Connector 74"/>
          <p:cNvSpPr/>
          <p:nvPr/>
        </p:nvSpPr>
        <p:spPr>
          <a:xfrm>
            <a:off x="7086600" y="5943600"/>
            <a:ext cx="152400" cy="1524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152400" y="5638800"/>
            <a:ext cx="1524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Vector </a:t>
            </a:r>
            <a:r>
              <a:rPr lang="en-US" sz="2400" dirty="0" smtClean="0"/>
              <a:t>n:</a:t>
            </a:r>
            <a:endParaRPr lang="en-US" sz="2400" dirty="0" smtClean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3/29/2010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0.38889 " pathEditMode="relative" ptsTypes="AA">
                                      <p:cBhvr>
                                        <p:cTn id="3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5 0.25556 " pathEditMode="relative" ptsTypes="AA">
                                      <p:cBhvr>
                                        <p:cTn id="8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5" grpId="0" animBg="1"/>
      <p:bldP spid="26" grpId="0" animBg="1"/>
      <p:bldP spid="26" grpId="1" animBg="1"/>
      <p:bldP spid="27" grpId="0" animBg="1"/>
      <p:bldP spid="28" grpId="0" animBg="1"/>
      <p:bldP spid="29" grpId="0"/>
      <p:bldP spid="42" grpId="0" animBg="1"/>
      <p:bldP spid="42" grpId="1" animBg="1"/>
      <p:bldP spid="43" grpId="0" animBg="1"/>
      <p:bldP spid="44" grpId="0" animBg="1"/>
      <p:bldP spid="49" grpId="0"/>
      <p:bldP spid="50" grpId="0" animBg="1"/>
      <p:bldP spid="51" grpId="0" animBg="1"/>
      <p:bldP spid="57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Diagnostic Fault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For c17 after applying all 8 test vectors, we get 22 fault groups with only one          fault in each group.</a:t>
            </a:r>
          </a:p>
          <a:p>
            <a:endParaRPr lang="en-US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219200" y="3657600"/>
          <a:ext cx="2566987" cy="914400"/>
        </p:xfrm>
        <a:graphic>
          <a:graphicData uri="http://schemas.openxmlformats.org/presentationml/2006/ole">
            <p:oleObj spid="_x0000_s32770" name="Equation" r:id="rId3" imgW="1104840" imgH="393480" progId="Equation.3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4038600" y="3657600"/>
          <a:ext cx="2747962" cy="990600"/>
        </p:xfrm>
        <a:graphic>
          <a:graphicData uri="http://schemas.openxmlformats.org/presentationml/2006/ole">
            <p:oleObj spid="_x0000_s32771" name="Equation" r:id="rId4" imgW="1091880" imgH="39348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19</a:t>
            </a:fld>
            <a:endParaRPr lang="en-US" altLang="zh-C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LATW 10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7772400" cy="4525963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Need for diagnosis:</a:t>
            </a:r>
          </a:p>
          <a:p>
            <a:pPr lvl="1"/>
            <a:r>
              <a:rPr lang="en-US" dirty="0" smtClean="0"/>
              <a:t>Debugging over large chip area</a:t>
            </a:r>
          </a:p>
          <a:p>
            <a:pPr lvl="1"/>
            <a:r>
              <a:rPr lang="en-US" dirty="0" smtClean="0"/>
              <a:t>Complex manufacturing process</a:t>
            </a:r>
          </a:p>
          <a:p>
            <a:r>
              <a:rPr lang="en-US" dirty="0" smtClean="0"/>
              <a:t>Step 1: narrow down fault candidates        for given fault model.</a:t>
            </a:r>
          </a:p>
          <a:p>
            <a:r>
              <a:rPr lang="en-US" dirty="0" smtClean="0"/>
              <a:t>Step 2: guided probing, e-beam testing,     	etc.; here we only deal with step 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LATW 10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Fault Simulation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LATW 10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20</a:t>
            </a:fld>
            <a:endParaRPr lang="en-US" altLang="zh-CN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599"/>
            <a:ext cx="4648200" cy="3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1700" y="2133600"/>
            <a:ext cx="4512300" cy="370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14478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Simulation results for c432: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en-US" dirty="0" smtClean="0"/>
              <a:t>Experiment results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90600"/>
          <a:ext cx="9143999" cy="487680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119909"/>
                <a:gridCol w="1119909"/>
                <a:gridCol w="1119909"/>
                <a:gridCol w="1119909"/>
                <a:gridCol w="1287843"/>
                <a:gridCol w="1136702"/>
                <a:gridCol w="1119909"/>
                <a:gridCol w="1119909"/>
              </a:tblGrid>
              <a:tr h="13933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Circuit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Number of faults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Number of vectors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Fault coverage FC (%)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Largest undiagnosed group size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Diagnostic coverage DC (%)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CPU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S*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CPU </a:t>
                      </a:r>
                      <a:r>
                        <a:rPr lang="en-US" sz="1800" dirty="0" smtClean="0"/>
                        <a:t>s*</a:t>
                      </a:r>
                      <a:endParaRPr lang="en-US" sz="1800" dirty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(no fault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dropping)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c17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22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8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100.0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100.0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0.00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0.00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c432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524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69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99.24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97.51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0.14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0.30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c499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758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53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100.0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98.40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0.13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0.31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c880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942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60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100.0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94.16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0.19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0.45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c1355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1574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87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100.0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3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59.38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0.70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1.63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c1908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1879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134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99.89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8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86.46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1.28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2.89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c2670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2747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150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98.84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11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86.42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2.80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6.07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c3540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3428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174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100.0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8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89.69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2.00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5.74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c6288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7744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137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99.56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3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86.87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4.12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10.23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c7552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7550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296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98.25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7</a:t>
                      </a:r>
                      <a:endParaRPr lang="en-US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86.85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5.34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14.67</a:t>
                      </a:r>
                      <a:endParaRPr lang="en-US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21</a:t>
            </a:fld>
            <a:endParaRPr lang="en-US" altLang="zh-C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24599"/>
            <a:ext cx="2133600" cy="396875"/>
          </a:xfrm>
        </p:spPr>
        <p:txBody>
          <a:bodyPr/>
          <a:lstStyle/>
          <a:p>
            <a:r>
              <a:rPr lang="en-US" altLang="zh-CN" dirty="0" smtClean="0"/>
              <a:t>3/29/2010</a:t>
            </a:r>
            <a:endParaRPr lang="en-US" altLang="zh-C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24599"/>
            <a:ext cx="2895600" cy="396875"/>
          </a:xfrm>
        </p:spPr>
        <p:txBody>
          <a:bodyPr/>
          <a:lstStyle/>
          <a:p>
            <a:r>
              <a:rPr lang="en-US" altLang="zh-CN" dirty="0" smtClean="0"/>
              <a:t>IEEE LATW 10</a:t>
            </a:r>
            <a:endParaRPr lang="en-US" altLang="zh-CN" dirty="0"/>
          </a:p>
        </p:txBody>
      </p:sp>
      <p:sp>
        <p:nvSpPr>
          <p:cNvPr id="8" name="Rectangle 7"/>
          <p:cNvSpPr/>
          <p:nvPr/>
        </p:nvSpPr>
        <p:spPr>
          <a:xfrm>
            <a:off x="228600" y="5943600"/>
            <a:ext cx="4134465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*Intel Core 2 Duo 2.66GHz, 3GB </a:t>
            </a:r>
            <a:r>
              <a:rPr lang="en-US" dirty="0" smtClean="0"/>
              <a:t>RAM.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543800" cy="4525963"/>
          </a:xfrm>
          <a:solidFill>
            <a:schemeClr val="bg1"/>
          </a:solidFill>
        </p:spPr>
        <p:txBody>
          <a:bodyPr/>
          <a:lstStyle/>
          <a:p>
            <a:r>
              <a:rPr lang="en-US" sz="2800" dirty="0" smtClean="0"/>
              <a:t>Diagnostic coverage metric defined.</a:t>
            </a:r>
          </a:p>
          <a:p>
            <a:r>
              <a:rPr lang="en-US" sz="2800" dirty="0" smtClean="0"/>
              <a:t>Diagnostic fault simulation has similar complexity as conventional simulation with    fault dropping. </a:t>
            </a:r>
            <a:r>
              <a:rPr lang="en-US" sz="2800" i="1" dirty="0" smtClean="0">
                <a:solidFill>
                  <a:srgbClr val="FF0000"/>
                </a:solidFill>
              </a:rPr>
              <a:t>Explore dictionaries with X’s</a:t>
            </a:r>
            <a:r>
              <a:rPr lang="en-US" sz="2800" i="1" dirty="0" smtClean="0"/>
              <a:t>.</a:t>
            </a:r>
          </a:p>
          <a:p>
            <a:r>
              <a:rPr lang="en-US" sz="2800" dirty="0" smtClean="0"/>
              <a:t>Diagnostic test generation is no more</a:t>
            </a:r>
          </a:p>
          <a:p>
            <a:pPr>
              <a:buNone/>
            </a:pPr>
            <a:r>
              <a:rPr lang="en-US" sz="2800" dirty="0" smtClean="0"/>
              <a:t>	complex than ATPG for single fault.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Need efficient fault equivalence checks.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Explore other fault models.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22</a:t>
            </a:fld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LATW 10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002280"/>
            <a:ext cx="3505200" cy="3855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371600" y="2438400"/>
            <a:ext cx="39934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</a:t>
            </a:r>
          </a:p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Questions?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23</a:t>
            </a:fld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LATW 10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162800" cy="1143000"/>
          </a:xfrm>
        </p:spPr>
        <p:txBody>
          <a:bodyPr/>
          <a:lstStyle/>
          <a:p>
            <a:r>
              <a:rPr lang="en-US" dirty="0" smtClean="0"/>
              <a:t>Diagnostic Fault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010400" cy="48006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Given</a:t>
            </a:r>
          </a:p>
          <a:p>
            <a:pPr lvl="1"/>
            <a:r>
              <a:rPr lang="en-US" dirty="0" smtClean="0"/>
              <a:t>a set of test vectors</a:t>
            </a:r>
          </a:p>
          <a:p>
            <a:pPr lvl="1"/>
            <a:r>
              <a:rPr lang="en-US" dirty="0" smtClean="0"/>
              <a:t>A fault model (e.g., stuck-at faults)</a:t>
            </a:r>
          </a:p>
          <a:p>
            <a:r>
              <a:rPr lang="en-US" dirty="0" smtClean="0"/>
              <a:t>Determine</a:t>
            </a:r>
          </a:p>
          <a:p>
            <a:pPr lvl="1"/>
            <a:r>
              <a:rPr lang="en-US" dirty="0" smtClean="0"/>
              <a:t>Diagnostic fault coverage (DC)</a:t>
            </a:r>
          </a:p>
          <a:p>
            <a:pPr lvl="1"/>
            <a:r>
              <a:rPr lang="en-US" dirty="0" smtClean="0"/>
              <a:t>Faults that need additional tests for diagnosis</a:t>
            </a:r>
          </a:p>
          <a:p>
            <a:r>
              <a:rPr lang="en-US" dirty="0" smtClean="0"/>
              <a:t>Build upon existing ATPG and fault simulation tools.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LATW 10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Diagnostic Fault Simulation</a:t>
            </a:r>
            <a:endParaRPr lang="en-US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447801" y="2515393"/>
            <a:ext cx="672307" cy="595313"/>
          </a:xfrm>
          <a:prstGeom prst="flowChartDelay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286001" y="2820193"/>
            <a:ext cx="5183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990601" y="2667793"/>
            <a:ext cx="4802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990601" y="2972593"/>
            <a:ext cx="4802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2133601" y="2743993"/>
            <a:ext cx="153194" cy="153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3886201" y="3277393"/>
            <a:ext cx="672307" cy="595313"/>
          </a:xfrm>
          <a:prstGeom prst="flowChartDelay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4724401" y="3582193"/>
            <a:ext cx="5183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>
            <a:off x="3429001" y="3429793"/>
            <a:ext cx="4802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 flipH="1">
            <a:off x="3429001" y="3734593"/>
            <a:ext cx="4802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Oval 20"/>
          <p:cNvSpPr>
            <a:spLocks noChangeArrowheads="1"/>
          </p:cNvSpPr>
          <p:nvPr/>
        </p:nvSpPr>
        <p:spPr bwMode="auto">
          <a:xfrm>
            <a:off x="4572001" y="3505993"/>
            <a:ext cx="153194" cy="153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1447801" y="3658393"/>
            <a:ext cx="672307" cy="595313"/>
          </a:xfrm>
          <a:prstGeom prst="flowChartDelay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>
            <a:off x="2286001" y="3963193"/>
            <a:ext cx="5183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H="1">
            <a:off x="990601" y="3810793"/>
            <a:ext cx="4802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 flipH="1">
            <a:off x="990601" y="4115593"/>
            <a:ext cx="4802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Oval 20"/>
          <p:cNvSpPr>
            <a:spLocks noChangeArrowheads="1"/>
          </p:cNvSpPr>
          <p:nvPr/>
        </p:nvSpPr>
        <p:spPr bwMode="auto">
          <a:xfrm>
            <a:off x="2133601" y="3886993"/>
            <a:ext cx="153194" cy="153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3886201" y="4267993"/>
            <a:ext cx="672307" cy="595313"/>
          </a:xfrm>
          <a:prstGeom prst="flowChartDelay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>
            <a:off x="4724401" y="4572793"/>
            <a:ext cx="5183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H="1">
            <a:off x="3429001" y="4420393"/>
            <a:ext cx="4802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 flipH="1">
            <a:off x="3429001" y="4725193"/>
            <a:ext cx="4802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Oval 20"/>
          <p:cNvSpPr>
            <a:spLocks noChangeArrowheads="1"/>
          </p:cNvSpPr>
          <p:nvPr/>
        </p:nvSpPr>
        <p:spPr bwMode="auto">
          <a:xfrm>
            <a:off x="4572001" y="4496593"/>
            <a:ext cx="153194" cy="153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6172201" y="2667793"/>
            <a:ext cx="672307" cy="595313"/>
          </a:xfrm>
          <a:prstGeom prst="flowChartDelay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>
            <a:off x="7010401" y="2972593"/>
            <a:ext cx="5183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 flipH="1">
            <a:off x="5715001" y="2820193"/>
            <a:ext cx="4802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 flipH="1">
            <a:off x="5715001" y="3124993"/>
            <a:ext cx="4802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Oval 20"/>
          <p:cNvSpPr>
            <a:spLocks noChangeArrowheads="1"/>
          </p:cNvSpPr>
          <p:nvPr/>
        </p:nvSpPr>
        <p:spPr bwMode="auto">
          <a:xfrm>
            <a:off x="6858001" y="2896393"/>
            <a:ext cx="153194" cy="153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6248401" y="4115593"/>
            <a:ext cx="672307" cy="595313"/>
          </a:xfrm>
          <a:prstGeom prst="flowChartDelay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4"/>
          <p:cNvSpPr>
            <a:spLocks noChangeShapeType="1"/>
          </p:cNvSpPr>
          <p:nvPr/>
        </p:nvSpPr>
        <p:spPr bwMode="auto">
          <a:xfrm>
            <a:off x="7086601" y="4420393"/>
            <a:ext cx="5183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Line 5"/>
          <p:cNvSpPr>
            <a:spLocks noChangeShapeType="1"/>
          </p:cNvSpPr>
          <p:nvPr/>
        </p:nvSpPr>
        <p:spPr bwMode="auto">
          <a:xfrm flipH="1">
            <a:off x="5791201" y="4267993"/>
            <a:ext cx="4802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H="1">
            <a:off x="5791201" y="4572793"/>
            <a:ext cx="4802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Oval 20"/>
          <p:cNvSpPr>
            <a:spLocks noChangeArrowheads="1"/>
          </p:cNvSpPr>
          <p:nvPr/>
        </p:nvSpPr>
        <p:spPr bwMode="auto">
          <a:xfrm>
            <a:off x="6934201" y="4344193"/>
            <a:ext cx="153194" cy="153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" name="Straight Connector 33"/>
          <p:cNvCxnSpPr>
            <a:endCxn id="11" idx="1"/>
          </p:cNvCxnSpPr>
          <p:nvPr/>
        </p:nvCxnSpPr>
        <p:spPr>
          <a:xfrm>
            <a:off x="685801" y="3429793"/>
            <a:ext cx="2743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2477295" y="4077493"/>
            <a:ext cx="685006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12" idx="1"/>
          </p:cNvCxnSpPr>
          <p:nvPr/>
        </p:nvCxnSpPr>
        <p:spPr>
          <a:xfrm>
            <a:off x="2819401" y="3734593"/>
            <a:ext cx="60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21" idx="1"/>
          </p:cNvCxnSpPr>
          <p:nvPr/>
        </p:nvCxnSpPr>
        <p:spPr>
          <a:xfrm>
            <a:off x="2819401" y="4420393"/>
            <a:ext cx="60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2" idx="1"/>
          </p:cNvCxnSpPr>
          <p:nvPr/>
        </p:nvCxnSpPr>
        <p:spPr>
          <a:xfrm rot="16200000" flipV="1">
            <a:off x="2057401" y="3353593"/>
            <a:ext cx="1588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6" idx="1"/>
          </p:cNvCxnSpPr>
          <p:nvPr/>
        </p:nvCxnSpPr>
        <p:spPr>
          <a:xfrm rot="16200000" flipV="1">
            <a:off x="838201" y="2515393"/>
            <a:ext cx="1588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7" idx="1"/>
          </p:cNvCxnSpPr>
          <p:nvPr/>
        </p:nvCxnSpPr>
        <p:spPr>
          <a:xfrm rot="16200000" flipV="1">
            <a:off x="838201" y="3963193"/>
            <a:ext cx="1588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" idx="1"/>
          </p:cNvCxnSpPr>
          <p:nvPr/>
        </p:nvCxnSpPr>
        <p:spPr>
          <a:xfrm rot="5400000" flipH="1" flipV="1">
            <a:off x="4259660" y="1364853"/>
            <a:ext cx="1588" cy="29106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4687095" y="3696493"/>
            <a:ext cx="1142206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257801" y="3124993"/>
            <a:ext cx="457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31" idx="1"/>
          </p:cNvCxnSpPr>
          <p:nvPr/>
        </p:nvCxnSpPr>
        <p:spPr>
          <a:xfrm>
            <a:off x="5257801" y="4267993"/>
            <a:ext cx="5334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32" idx="1"/>
          </p:cNvCxnSpPr>
          <p:nvPr/>
        </p:nvCxnSpPr>
        <p:spPr>
          <a:xfrm>
            <a:off x="5257801" y="4572793"/>
            <a:ext cx="5334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38201" y="236299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" y="266779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62001" y="312499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838201" y="381079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057401" y="442039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rot="10800000">
            <a:off x="381001" y="2972593"/>
            <a:ext cx="838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-38099" y="3391693"/>
            <a:ext cx="838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50" idx="0"/>
          </p:cNvCxnSpPr>
          <p:nvPr/>
        </p:nvCxnSpPr>
        <p:spPr>
          <a:xfrm>
            <a:off x="381001" y="3810793"/>
            <a:ext cx="6477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76201" y="2972593"/>
            <a:ext cx="304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048001" y="251539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724401" y="327739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362201" y="365839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7010401" y="266779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239000" y="3962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971801" y="342979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971801" y="411559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5334001" y="282019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334001" y="396319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800601" y="426799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304800" y="13716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Illustration: ISCAS85 benchmark circuit c17</a:t>
            </a:r>
            <a:endParaRPr lang="en-US" sz="2800" dirty="0"/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67" name="Date Placeholder 6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68" name="Footer Placeholder 6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LATW 10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Diagnostic Fault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22 collapsed fault in c17 (f1~f22):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1905000"/>
            <a:ext cx="3124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 f1</a:t>
            </a:r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: 22 sa1</a:t>
            </a:r>
          </a:p>
          <a:p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 f2</a:t>
            </a:r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: 10 sa1</a:t>
            </a:r>
          </a:p>
          <a:p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 f3</a:t>
            </a:r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: 22 sa0</a:t>
            </a:r>
          </a:p>
          <a:p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 f4</a:t>
            </a:r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: 16-&gt;22 sa1</a:t>
            </a:r>
          </a:p>
          <a:p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 f5</a:t>
            </a:r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: 3-&gt;10 sa1</a:t>
            </a:r>
          </a:p>
          <a:p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 f6</a:t>
            </a:r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: 1 sa1</a:t>
            </a:r>
          </a:p>
          <a:p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 f7</a:t>
            </a:r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: 3 sa0</a:t>
            </a:r>
          </a:p>
          <a:p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 f8</a:t>
            </a:r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: 3 sa1</a:t>
            </a:r>
          </a:p>
          <a:p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 f9</a:t>
            </a:r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: 16 sa1</a:t>
            </a:r>
          </a:p>
          <a:p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f10: 16 sa0</a:t>
            </a:r>
          </a:p>
          <a:p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f11: 11-&gt;16 sa1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1905000"/>
            <a:ext cx="3733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f12: 2 sa1</a:t>
            </a:r>
          </a:p>
          <a:p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f13: 11 sa0</a:t>
            </a:r>
          </a:p>
          <a:p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f14: 3-&gt;11 sa1</a:t>
            </a:r>
          </a:p>
          <a:p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f15: 11 sa1</a:t>
            </a:r>
          </a:p>
          <a:p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f16: 6 sa1</a:t>
            </a:r>
          </a:p>
          <a:p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f17: 23 sa1</a:t>
            </a:r>
          </a:p>
          <a:p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f18: 19 sa1</a:t>
            </a:r>
          </a:p>
          <a:p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f19: 23 sa0</a:t>
            </a:r>
          </a:p>
          <a:p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f20: 16-&gt;23 sa1</a:t>
            </a:r>
          </a:p>
          <a:p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f21: 11-&gt;19 sa1</a:t>
            </a:r>
          </a:p>
          <a:p>
            <a:r>
              <a:rPr lang="da-DK" sz="2400" dirty="0" smtClean="0">
                <a:latin typeface="Courier New" pitchFamily="49" charset="0"/>
                <a:cs typeface="Courier New" pitchFamily="49" charset="0"/>
              </a:rPr>
              <a:t>f22: 7 sa1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LATW 10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Given Test Vectors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2362200"/>
            <a:ext cx="4953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vector 1: 00000 00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vector 2: 10110 10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vector 3: 11101 11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vector 4: 01110 00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vector 5: 10011 01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vector 6: 00111 00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vector 7: 11000 11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vector 8: 01010 11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219200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Test vector set for c17 generated by a diagnostic ATPG system (ETS’10)</a:t>
            </a: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3/29/2010</a:t>
            </a:r>
            <a:endParaRPr lang="en-US" altLang="zh-C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IEEE LATW 10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Fault Simulation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676400"/>
            <a:ext cx="441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vector 1: 00000 </a:t>
            </a:r>
            <a:r>
              <a:rPr lang="en-US" sz="2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00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f1: 10*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f2: 00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f3: 00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f4: 00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f5: 00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f6: 00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f7: 00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f8: 00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f9: 00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f10: 11*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f11: 00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219200"/>
            <a:ext cx="655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Fault simulation of vector 1: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638800" y="1981200"/>
            <a:ext cx="2209800" cy="415498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f12: 11*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f13: 00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f14: 00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f15: 00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f16: 00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f17: 01*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f18: 00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f19: 00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f20: 00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f21: 00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f22: 01*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3/29/2010</a:t>
            </a:r>
            <a:endParaRPr lang="en-US" altLang="zh-C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IEEE LATW 10</a:t>
            </a:r>
            <a:endParaRPr lang="en-US" altLang="zh-CN" dirty="0"/>
          </a:p>
        </p:txBody>
      </p:sp>
      <p:sp>
        <p:nvSpPr>
          <p:cNvPr id="10" name="TextBox 9"/>
          <p:cNvSpPr txBox="1"/>
          <p:nvPr/>
        </p:nvSpPr>
        <p:spPr>
          <a:xfrm>
            <a:off x="3429000" y="25146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Fault free response</a:t>
            </a:r>
          </a:p>
          <a:p>
            <a:r>
              <a:rPr lang="en-US" sz="2400" dirty="0" smtClean="0"/>
              <a:t>for vector 1</a:t>
            </a:r>
            <a:endParaRPr lang="en-US" sz="2400" dirty="0"/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rot="5400000" flipH="1" flipV="1">
            <a:off x="4115594" y="2286000"/>
            <a:ext cx="456406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24200" y="38862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 smtClean="0">
                <a:solidFill>
                  <a:srgbClr val="FF0000"/>
                </a:solidFill>
              </a:rPr>
              <a:t> indicates detected faults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2971800" y="4724400"/>
            <a:ext cx="838200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Diagnostic Fault Simulation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14400" y="2133600"/>
          <a:ext cx="57912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895600"/>
                <a:gridCol w="14478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Groups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Faults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Syndrome t1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G1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G2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f10, f12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G3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f17, f22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G0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All other faults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0" y="5029200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Output ‘10’ represents a mismatch with fault free response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‘00’.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f1 is dropped from further simulation.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990600" y="2895600"/>
            <a:ext cx="556260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90600" y="2895600"/>
            <a:ext cx="548640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1000" y="12954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Faults are grouped according to test output. Grouping for vector 1: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LATW 10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934200" cy="1143000"/>
          </a:xfrm>
        </p:spPr>
        <p:txBody>
          <a:bodyPr/>
          <a:lstStyle/>
          <a:p>
            <a:r>
              <a:rPr lang="en-US" dirty="0" smtClean="0"/>
              <a:t>Diagnostic Fault Coverage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143000"/>
          <a:ext cx="57912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286000"/>
                <a:gridCol w="14478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Groups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Faults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Syndrome t1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G1 (dropped)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f1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G2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f10, f12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G3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f17, f22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G0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All other faults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0" y="4343400"/>
          <a:ext cx="7318376" cy="906463"/>
        </p:xfrm>
        <a:graphic>
          <a:graphicData uri="http://schemas.openxmlformats.org/presentationml/2006/ole">
            <p:oleObj spid="_x0000_s30722" name="Equation" r:id="rId3" imgW="3479760" imgH="431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43000" y="5334000"/>
          <a:ext cx="6202363" cy="874725"/>
        </p:xfrm>
        <a:graphic>
          <a:graphicData uri="http://schemas.openxmlformats.org/presentationml/2006/ole">
            <p:oleObj spid="_x0000_s30723" name="Equation" r:id="rId4" imgW="3060360" imgH="43164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3/29/2010</a:t>
            </a:r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LATW 10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950</TotalTime>
  <Words>1394</Words>
  <Application>Microsoft Office PowerPoint</Application>
  <PresentationFormat>On-screen Show (4:3)</PresentationFormat>
  <Paragraphs>461</Paragraphs>
  <Slides>23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Aspect</vt:lpstr>
      <vt:lpstr>默认设计模板</vt:lpstr>
      <vt:lpstr>Equation</vt:lpstr>
      <vt:lpstr>An Algorithm for Diagnostic Fault Simulation</vt:lpstr>
      <vt:lpstr>Introduction</vt:lpstr>
      <vt:lpstr>Diagnostic Fault Simulation</vt:lpstr>
      <vt:lpstr>Diagnostic Fault Simulation</vt:lpstr>
      <vt:lpstr>Diagnostic Fault Simulation</vt:lpstr>
      <vt:lpstr>Given Test Vectors</vt:lpstr>
      <vt:lpstr>Diagnostic Fault Simulation</vt:lpstr>
      <vt:lpstr>Diagnostic Fault Simulation</vt:lpstr>
      <vt:lpstr>Diagnostic Fault Coverage</vt:lpstr>
      <vt:lpstr>Continuing Diagnostic Simulation</vt:lpstr>
      <vt:lpstr>Continuing Fault Simulation</vt:lpstr>
      <vt:lpstr>Diagnostic Fault Simulation</vt:lpstr>
      <vt:lpstr>Fault Dictionary for Two Vectors</vt:lpstr>
      <vt:lpstr>Diagnostic Fault Simulation</vt:lpstr>
      <vt:lpstr>Diagnostic Fault Simulation</vt:lpstr>
      <vt:lpstr>Diagnostic Fault Simulation</vt:lpstr>
      <vt:lpstr>Diagnostic Fault Simulation</vt:lpstr>
      <vt:lpstr>Diagnostic Fault Simulation</vt:lpstr>
      <vt:lpstr>Diagnostic Fault Simulation</vt:lpstr>
      <vt:lpstr>Diagnostic Fault Simulation</vt:lpstr>
      <vt:lpstr>Experiment results</vt:lpstr>
      <vt:lpstr>Conclusion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Test Generation System</dc:title>
  <dc:creator>wing</dc:creator>
  <cp:lastModifiedBy>agrawvd</cp:lastModifiedBy>
  <cp:revision>116</cp:revision>
  <dcterms:created xsi:type="dcterms:W3CDTF">2006-08-16T00:00:00Z</dcterms:created>
  <dcterms:modified xsi:type="dcterms:W3CDTF">2010-03-29T03:47:43Z</dcterms:modified>
</cp:coreProperties>
</file>