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0" r:id="rId5"/>
    <p:sldId id="271" r:id="rId6"/>
    <p:sldId id="259" r:id="rId7"/>
    <p:sldId id="262" r:id="rId8"/>
    <p:sldId id="263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>
      <p:cViewPr varScale="1">
        <p:scale>
          <a:sx n="67" d="100"/>
          <a:sy n="67" d="100"/>
        </p:scale>
        <p:origin x="-5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04873-7492-4FFC-BCCD-6339279C377E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Fall 2011</a:t>
            </a:r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191D6-12E1-48A6-B4CE-6379EBB202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5333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223C8-5DCB-47E1-8C10-22DDDDC5879C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Fall 2011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19FE6-52E4-4EF5-9447-1FE0485CAF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833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19FE6-52E4-4EF5-9447-1FE0485CAF8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Fall 2011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altLang="zh-CN" smtClean="0"/>
              <a:t>Fall 2011</a:t>
            </a: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tera.com/products/ip/altera/megawizd.html" TargetMode="External"/><Relationship Id="rId2" Type="http://schemas.openxmlformats.org/officeDocument/2006/relationships/hyperlink" Target="http://www.altera.com/education/univ/materials/boards/de2/unv-de2-board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g.auburn.edu/~vagrawal/COURSE/E6200_Fall10/HW/HW3/Run_time_content_editable_memory_tutorial.pdf" TargetMode="External"/><Relationship Id="rId4" Type="http://schemas.openxmlformats.org/officeDocument/2006/relationships/hyperlink" Target="http://www.eng.auburn.edu/~vagrawal/COURSE/E6200_Fall10/HW/HW3/Altera%20Quartus%20II%20and%20DE2%20manual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1600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Director: Dr.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Vishwani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Agrawal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GTA: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Yao (jzy0001@auburn.edu)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8784976" cy="223224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ELEC 5200/6200 Computer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Architecture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 Project, Spring 2012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Processor Design and Implementation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1" y="1124745"/>
            <a:ext cx="7632847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60432" cy="85496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Active Serial Configuration Scheme</a:t>
            </a:r>
            <a:endParaRPr lang="en-US" dirty="0"/>
          </a:p>
        </p:txBody>
      </p:sp>
      <p:sp>
        <p:nvSpPr>
          <p:cNvPr id="11" name="内容占位符 4"/>
          <p:cNvSpPr>
            <a:spLocks noGrp="1"/>
          </p:cNvSpPr>
          <p:nvPr>
            <p:ph sz="quarter" idx="1"/>
          </p:nvPr>
        </p:nvSpPr>
        <p:spPr>
          <a:xfrm>
            <a:off x="395536" y="3933056"/>
            <a:ext cx="8352928" cy="230425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“PROG” ON </a:t>
            </a:r>
            <a:r>
              <a:rPr lang="en-US" sz="2400" dirty="0" smtClean="0"/>
              <a:t>–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Configure EPCS16 device by selecting configuration bit stream file (.</a:t>
            </a:r>
            <a:r>
              <a:rPr lang="en-US" sz="2400" dirty="0" err="1" smtClean="0"/>
              <a:t>pof</a:t>
            </a:r>
            <a:r>
              <a:rPr lang="en-US" sz="2400" dirty="0" smtClean="0"/>
              <a:t> file) in </a:t>
            </a:r>
            <a:r>
              <a:rPr lang="en-US" sz="2400" dirty="0" err="1" smtClean="0"/>
              <a:t>Quartus</a:t>
            </a:r>
            <a:r>
              <a:rPr lang="en-US" sz="2400" dirty="0" smtClean="0"/>
              <a:t> II Programmer tool.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“RUN” ON </a:t>
            </a:r>
            <a:r>
              <a:rPr lang="en-US" sz="2400" dirty="0" smtClean="0"/>
              <a:t>– Reset the board; this action cause configuration data in EPCS16 device to be loaded onto the FPGA.</a:t>
            </a:r>
          </a:p>
          <a:p>
            <a:r>
              <a:rPr lang="en-US" sz="2400" dirty="0" smtClean="0"/>
              <a:t>Data is retained in EPCS16 device even when power is turned off; when power is turned back on, data is automatically loaded onto the FPGA.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Evaluation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simple test program will be given to you in part 5, and you are encouraged to write your own test program.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Conduct a five-minute demo of the implemented design on your DE2 Board as follows:</a:t>
            </a:r>
          </a:p>
          <a:p>
            <a:pPr marL="822960"/>
            <a:r>
              <a:rPr lang="en-US" sz="2800" dirty="0" smtClean="0"/>
              <a:t>Briefly describe the program you will run and the expected results.</a:t>
            </a:r>
          </a:p>
          <a:p>
            <a:pPr marL="822960"/>
            <a:r>
              <a:rPr lang="en-US" sz="2800" dirty="0" smtClean="0"/>
              <a:t>Run the program with proper explanation of the buttons you press and results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58092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Demo</a:t>
            </a:r>
            <a:endParaRPr lang="en-US" b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827584" y="764704"/>
            <a:ext cx="7920880" cy="3888432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Addi</a:t>
            </a:r>
            <a:r>
              <a:rPr lang="en-US" sz="2400" dirty="0" smtClean="0"/>
              <a:t> $s1, $s1, 2                         % $s1=2,  $s1 * $s2 = 2 * 4</a:t>
            </a:r>
          </a:p>
          <a:p>
            <a:r>
              <a:rPr lang="en-US" sz="2400" dirty="0" err="1" smtClean="0"/>
              <a:t>Addi</a:t>
            </a:r>
            <a:r>
              <a:rPr lang="en-US" sz="2400" dirty="0" smtClean="0"/>
              <a:t> $s2, $s2, 3                         %$s2=4</a:t>
            </a:r>
          </a:p>
          <a:p>
            <a:r>
              <a:rPr lang="en-US" sz="2400" dirty="0" err="1" smtClean="0"/>
              <a:t>Addi</a:t>
            </a:r>
            <a:r>
              <a:rPr lang="en-US" sz="2400" dirty="0" smtClean="0"/>
              <a:t> $s6, $s6 7                          % $s6=7</a:t>
            </a:r>
          </a:p>
          <a:p>
            <a:r>
              <a:rPr lang="en-US" sz="2400" dirty="0" smtClean="0"/>
              <a:t>L1: Add $s5, $s5, $s1                %$s5= result of loop of addition</a:t>
            </a:r>
          </a:p>
          <a:p>
            <a:r>
              <a:rPr lang="en-US" sz="2400" dirty="0" err="1" smtClean="0"/>
              <a:t>Addi</a:t>
            </a:r>
            <a:r>
              <a:rPr lang="en-US" sz="2400" dirty="0" smtClean="0"/>
              <a:t> $s2, $s2, -1                       % $s2=$s2-1</a:t>
            </a:r>
          </a:p>
          <a:p>
            <a:r>
              <a:rPr lang="en-US" sz="2400" dirty="0" err="1" smtClean="0"/>
              <a:t>Beq</a:t>
            </a:r>
            <a:r>
              <a:rPr lang="en-US" sz="2400" dirty="0" smtClean="0"/>
              <a:t> $s2, $zero, Exit                  % if $s2=0, end of loop</a:t>
            </a:r>
          </a:p>
          <a:p>
            <a:r>
              <a:rPr lang="en-US" sz="2400" dirty="0" smtClean="0"/>
              <a:t>Jump L1                                    % continue loop</a:t>
            </a:r>
          </a:p>
          <a:p>
            <a:r>
              <a:rPr lang="en-US" sz="2400" dirty="0" smtClean="0"/>
              <a:t>Exit: </a:t>
            </a:r>
            <a:r>
              <a:rPr lang="en-US" sz="2400" dirty="0" err="1" smtClean="0"/>
              <a:t>sw</a:t>
            </a:r>
            <a:r>
              <a:rPr lang="en-US" sz="2400" dirty="0" smtClean="0"/>
              <a:t>  $s5, 7($s6)                 % Memory($s6+7) = $s5</a:t>
            </a:r>
          </a:p>
          <a:p>
            <a:r>
              <a:rPr lang="en-US" sz="2400" dirty="0" smtClean="0"/>
              <a:t>Halt                                           % program stops</a:t>
            </a:r>
          </a:p>
        </p:txBody>
      </p:sp>
      <p:sp>
        <p:nvSpPr>
          <p:cNvPr id="6" name="内容占位符 4"/>
          <p:cNvSpPr txBox="1">
            <a:spLocks/>
          </p:cNvSpPr>
          <p:nvPr/>
        </p:nvSpPr>
        <p:spPr>
          <a:xfrm>
            <a:off x="899592" y="4941168"/>
            <a:ext cx="7920880" cy="1088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971601" y="4797152"/>
          <a:ext cx="691276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23042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Registers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Initial Value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Expected Value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060432" cy="79208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568952" cy="3493368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sz="1800" dirty="0" err="1" smtClean="0"/>
              <a:t>Altera</a:t>
            </a:r>
            <a:r>
              <a:rPr lang="en-US" sz="1800" dirty="0" smtClean="0"/>
              <a:t> Corporation, “</a:t>
            </a:r>
            <a:r>
              <a:rPr lang="en-US" sz="1800" dirty="0" err="1" smtClean="0"/>
              <a:t>Altera</a:t>
            </a:r>
            <a:r>
              <a:rPr lang="en-US" sz="1800" dirty="0" smtClean="0"/>
              <a:t> DE2 User Manual”, </a:t>
            </a:r>
            <a:r>
              <a:rPr lang="en-US" sz="1800" dirty="0" smtClean="0">
                <a:solidFill>
                  <a:srgbClr val="002060"/>
                </a:solidFill>
                <a:hlinkClick r:id="rId2"/>
              </a:rPr>
              <a:t>http://www.altera.com/education/univ/materials/boards/de2/unv-de2-board.html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Both" startAt="2"/>
            </a:pPr>
            <a:r>
              <a:rPr lang="pt-BR" sz="1800" dirty="0" smtClean="0"/>
              <a:t>Altera Corporation,  “Intruduction to MegaWizard Plug-In”,          </a:t>
            </a:r>
            <a:r>
              <a:rPr lang="pt-BR" sz="1800" dirty="0" smtClean="0">
                <a:hlinkClick r:id="rId3"/>
              </a:rPr>
              <a:t>http://www.altera.com/products/ip/altera/megawizd.html </a:t>
            </a:r>
            <a:endParaRPr lang="pt-BR" sz="1800" dirty="0" smtClean="0"/>
          </a:p>
          <a:p>
            <a:pPr marL="514350" indent="-514350">
              <a:buAutoNum type="arabicParenBoth" startAt="2"/>
            </a:pPr>
            <a:r>
              <a:rPr lang="pt-BR" sz="1800" dirty="0" smtClean="0"/>
              <a:t>Auburn University ELEC5200 class website, “Altera Quartus II and DE2 Manual”,           </a:t>
            </a:r>
            <a:r>
              <a:rPr lang="pt-BR" sz="1800" dirty="0" smtClean="0">
                <a:hlinkClick r:id="rId4"/>
              </a:rPr>
              <a:t>http://www.eng.auburn.edu/~vagrawal/COURSE/E6200_Fall10/HW/HW3/Altera%20Quartus%20II%20and%20DE2%20manual.pdf</a:t>
            </a:r>
            <a:endParaRPr lang="pt-BR" sz="1800" dirty="0" smtClean="0"/>
          </a:p>
          <a:p>
            <a:pPr marL="514350" indent="-514350">
              <a:buFont typeface="Wingdings 2"/>
              <a:buAutoNum type="arabicParenBoth" startAt="2"/>
            </a:pPr>
            <a:r>
              <a:rPr lang="pt-BR" sz="1800" dirty="0" smtClean="0"/>
              <a:t>Auburn University ELEC5200 class website, “Altera Megawizard Plug-In Manager Manual ”</a:t>
            </a:r>
          </a:p>
          <a:p>
            <a:pPr marL="514350" indent="-514350">
              <a:buFont typeface="Wingdings 2"/>
              <a:buAutoNum type="arabicParenBoth" startAt="2"/>
            </a:pPr>
            <a:r>
              <a:rPr lang="pt-BR" sz="1800" dirty="0" smtClean="0"/>
              <a:t>Auburn University ELEC5200 class website, “Run time content editable memory tutorial”, </a:t>
            </a:r>
            <a:r>
              <a:rPr lang="pt-BR" sz="1800" dirty="0" smtClean="0">
                <a:hlinkClick r:id="rId5"/>
              </a:rPr>
              <a:t>http://www.eng.auburn.edu/~vagrawal/COURSE/E6200_Fall10/HW/HW3/Run_time_content_editable_memory_tutorial.pdf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Outline</a:t>
            </a:r>
            <a:endParaRPr 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/>
              <a:t>The Goal</a:t>
            </a:r>
          </a:p>
          <a:p>
            <a:pPr>
              <a:buNone/>
            </a:pPr>
            <a:r>
              <a:rPr lang="en-US" sz="4000" dirty="0" smtClean="0"/>
              <a:t>          – What are you going to design?</a:t>
            </a:r>
          </a:p>
          <a:p>
            <a:r>
              <a:rPr lang="en-US" sz="4000" dirty="0" smtClean="0"/>
              <a:t>The Software</a:t>
            </a:r>
          </a:p>
          <a:p>
            <a:r>
              <a:rPr lang="en-US" sz="4000" dirty="0" smtClean="0"/>
              <a:t>The Hardware</a:t>
            </a:r>
          </a:p>
          <a:p>
            <a:r>
              <a:rPr lang="en-US" sz="4000" dirty="0" smtClean="0"/>
              <a:t>Evaluation of your project</a:t>
            </a:r>
          </a:p>
          <a:p>
            <a:r>
              <a:rPr lang="en-US" sz="4000" dirty="0" smtClean="0"/>
              <a:t>Demo</a:t>
            </a:r>
          </a:p>
          <a:p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1430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The Goal – What are you going to design?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4680520" cy="4824536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Design a CPU </a:t>
            </a:r>
          </a:p>
          <a:p>
            <a:pPr marL="640080"/>
            <a:r>
              <a:rPr lang="en-US" sz="2800" dirty="0" smtClean="0"/>
              <a:t>basic arithmetic operations: add (+), subtract (-)</a:t>
            </a:r>
          </a:p>
          <a:p>
            <a:pPr marL="640080"/>
            <a:r>
              <a:rPr lang="en-US" sz="2800" dirty="0" smtClean="0"/>
              <a:t>basic logical operations: AND, OR, NOT</a:t>
            </a:r>
          </a:p>
          <a:p>
            <a:pPr marL="640080"/>
            <a:r>
              <a:rPr lang="en-US" sz="2800" dirty="0" smtClean="0"/>
              <a:t>control flow structures: “if-else” structures, “while” loops and “for” loops</a:t>
            </a:r>
          </a:p>
          <a:p>
            <a:pPr marL="64008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relational  operators: ==, !=, &gt;, ≥,&lt;, ≤</a:t>
            </a:r>
          </a:p>
          <a:p>
            <a:pPr marL="640080"/>
            <a:r>
              <a:rPr lang="en-US" sz="2800" dirty="0" smtClean="0"/>
              <a:t>Functions: call and return</a:t>
            </a:r>
          </a:p>
          <a:p>
            <a:pPr marL="640080"/>
            <a:r>
              <a:rPr lang="en-US" sz="2800" dirty="0" smtClean="0"/>
              <a:t>Halt</a:t>
            </a:r>
            <a:endParaRPr lang="en-US" sz="2800" dirty="0"/>
          </a:p>
        </p:txBody>
      </p:sp>
      <p:grpSp>
        <p:nvGrpSpPr>
          <p:cNvPr id="15" name="组合 14"/>
          <p:cNvGrpSpPr/>
          <p:nvPr/>
        </p:nvGrpSpPr>
        <p:grpSpPr>
          <a:xfrm>
            <a:off x="5004048" y="2209800"/>
            <a:ext cx="3856112" cy="3019400"/>
            <a:chOff x="5108376" y="2209800"/>
            <a:chExt cx="4648200" cy="274320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5108376" y="2209800"/>
              <a:ext cx="4648200" cy="2743200"/>
            </a:xfrm>
            <a:prstGeom prst="rect">
              <a:avLst/>
            </a:prstGeom>
            <a:solidFill>
              <a:srgbClr val="FB684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7927776" y="2971800"/>
              <a:ext cx="1676400" cy="12192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5717976" y="2590800"/>
              <a:ext cx="16002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00"/>
                  </a:solidFill>
                </a:rPr>
                <a:t>Control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590213" y="3276600"/>
              <a:ext cx="1743839" cy="41943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2400" b="1" dirty="0" err="1">
                  <a:solidFill>
                    <a:srgbClr val="000000"/>
                  </a:solidFill>
                </a:rPr>
                <a:t>Datapath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5260776" y="2362200"/>
              <a:ext cx="2438400" cy="24384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8003976" y="3352800"/>
              <a:ext cx="1600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00"/>
                  </a:solidFill>
                </a:rPr>
                <a:t>Memory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5184576" y="3733800"/>
              <a:ext cx="2498725" cy="100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b="1" i="1"/>
                <a:t>Central Processing</a:t>
              </a:r>
            </a:p>
            <a:p>
              <a:pPr algn="ctr" eaLnBrk="1" hangingPunct="1"/>
              <a:r>
                <a:rPr lang="en-US" b="1" i="1"/>
                <a:t>Unit (CPU)</a:t>
              </a:r>
            </a:p>
            <a:p>
              <a:pPr algn="ctr" eaLnBrk="1" hangingPunct="1"/>
              <a:r>
                <a:rPr lang="en-US" b="1" i="1"/>
                <a:t>or “processor”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7927776" y="2362200"/>
              <a:ext cx="16764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400" b="1" dirty="0">
                  <a:solidFill>
                    <a:srgbClr val="000000"/>
                  </a:solidFill>
                </a:rPr>
                <a:t>Input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7927776" y="4343400"/>
              <a:ext cx="16764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400" b="1" dirty="0">
                  <a:solidFill>
                    <a:srgbClr val="000000"/>
                  </a:solidFill>
                </a:rPr>
                <a:t>Output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219200" y="3722712"/>
            <a:ext cx="915988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b="1"/>
              <a:t>Instr.</a:t>
            </a:r>
          </a:p>
          <a:p>
            <a:pPr algn="ctr" eaLnBrk="1" hangingPunct="1"/>
            <a:r>
              <a:rPr lang="en-US" b="1"/>
              <a:t> mem.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3875112"/>
            <a:ext cx="538163" cy="396875"/>
          </a:xfrm>
          <a:prstGeom prst="rect">
            <a:avLst/>
          </a:prstGeom>
          <a:solidFill>
            <a:srgbClr val="66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/>
              <a:t>PC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 rot="16200000">
            <a:off x="1230313" y="1806599"/>
            <a:ext cx="679450" cy="396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/>
              <a:t>Add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16200000">
            <a:off x="3844925" y="3916387"/>
            <a:ext cx="1241425" cy="396875"/>
          </a:xfrm>
          <a:prstGeom prst="rect">
            <a:avLst/>
          </a:prstGeom>
          <a:solidFill>
            <a:srgbClr val="66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/>
              <a:t>Reg. File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858000" y="4103712"/>
            <a:ext cx="1246188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3200" b="1"/>
              <a:t>Data</a:t>
            </a:r>
          </a:p>
          <a:p>
            <a:pPr algn="ctr" eaLnBrk="1" hangingPunct="1"/>
            <a:r>
              <a:rPr lang="en-US" sz="3200" b="1"/>
              <a:t>mem.</a:t>
            </a:r>
          </a:p>
        </p:txBody>
      </p:sp>
      <p:cxnSp>
        <p:nvCxnSpPr>
          <p:cNvPr id="11" name="AutoShape 7"/>
          <p:cNvCxnSpPr>
            <a:cxnSpLocks noChangeShapeType="1"/>
            <a:stCxn id="7" idx="3"/>
            <a:endCxn id="6" idx="1"/>
          </p:cNvCxnSpPr>
          <p:nvPr/>
        </p:nvCxnSpPr>
        <p:spPr bwMode="auto">
          <a:xfrm>
            <a:off x="766763" y="4073550"/>
            <a:ext cx="452437" cy="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648200" y="3570312"/>
            <a:ext cx="129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 rot="16200000">
            <a:off x="4815682" y="4172768"/>
            <a:ext cx="1128712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b="1" dirty="0" err="1">
                <a:solidFill>
                  <a:srgbClr val="000000"/>
                </a:solidFill>
              </a:rPr>
              <a:t>mux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 rot="16200000">
            <a:off x="6873082" y="1886768"/>
            <a:ext cx="1128712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</a:rPr>
              <a:t>1 mux 0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 rot="16200000">
            <a:off x="8016082" y="4325168"/>
            <a:ext cx="1128712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</a:rPr>
              <a:t>0 mux 1</a:t>
            </a:r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6477000" y="2351112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1752600" y="1970112"/>
            <a:ext cx="419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auto">
          <a:xfrm>
            <a:off x="5257800" y="1665312"/>
            <a:ext cx="198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5257800" y="1665312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7620000" y="2122512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V="1">
            <a:off x="8763000" y="522312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H="1">
            <a:off x="533400" y="522312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3" name="AutoShape 19"/>
          <p:cNvCxnSpPr>
            <a:cxnSpLocks noChangeShapeType="1"/>
            <a:stCxn id="22" idx="1"/>
            <a:endCxn id="7" idx="0"/>
          </p:cNvCxnSpPr>
          <p:nvPr/>
        </p:nvCxnSpPr>
        <p:spPr bwMode="auto">
          <a:xfrm flipH="1">
            <a:off x="498475" y="550887"/>
            <a:ext cx="34925" cy="33242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4" name="Line 20"/>
          <p:cNvSpPr>
            <a:spLocks noChangeShapeType="1"/>
          </p:cNvSpPr>
          <p:nvPr/>
        </p:nvSpPr>
        <p:spPr bwMode="auto">
          <a:xfrm flipV="1">
            <a:off x="990600" y="2198712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990600" y="2198712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1066800" y="1817712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762000" y="1665312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 b="1"/>
              <a:t>4</a:t>
            </a: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 rot="16200000">
            <a:off x="3139282" y="4401368"/>
            <a:ext cx="1128712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</a:rPr>
              <a:t>1 mux 0</a:t>
            </a:r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>
            <a:off x="2514600" y="1131912"/>
            <a:ext cx="0" cy="510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>
            <a:off x="2514600" y="3646512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2514600" y="3875112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28"/>
          <p:cNvSpPr>
            <a:spLocks noChangeShapeType="1"/>
          </p:cNvSpPr>
          <p:nvPr/>
        </p:nvSpPr>
        <p:spPr bwMode="auto">
          <a:xfrm>
            <a:off x="3048000" y="3875112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>
            <a:off x="3048000" y="4179912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0"/>
          <p:cNvSpPr>
            <a:spLocks noChangeShapeType="1"/>
          </p:cNvSpPr>
          <p:nvPr/>
        </p:nvSpPr>
        <p:spPr bwMode="auto">
          <a:xfrm>
            <a:off x="2514600" y="5018112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3886200" y="4484712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6629400" y="4179912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6400800" y="4179912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>
            <a:off x="4648200" y="3951312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4876800" y="3951312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36"/>
          <p:cNvSpPr>
            <a:spLocks noChangeShapeType="1"/>
          </p:cNvSpPr>
          <p:nvPr/>
        </p:nvSpPr>
        <p:spPr bwMode="auto">
          <a:xfrm>
            <a:off x="4876800" y="5094312"/>
            <a:ext cx="198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37"/>
          <p:cNvSpPr>
            <a:spLocks noChangeShapeType="1"/>
          </p:cNvSpPr>
          <p:nvPr/>
        </p:nvSpPr>
        <p:spPr bwMode="auto">
          <a:xfrm>
            <a:off x="8077200" y="4179912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>
            <a:off x="6629400" y="4179912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>
            <a:off x="6629400" y="5322912"/>
            <a:ext cx="152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8153400" y="4941912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1"/>
          <p:cNvSpPr>
            <a:spLocks noChangeShapeType="1"/>
          </p:cNvSpPr>
          <p:nvPr/>
        </p:nvSpPr>
        <p:spPr bwMode="auto">
          <a:xfrm>
            <a:off x="8153400" y="4941912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>
            <a:off x="8763000" y="4484712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Line 43"/>
          <p:cNvSpPr>
            <a:spLocks noChangeShapeType="1"/>
          </p:cNvSpPr>
          <p:nvPr/>
        </p:nvSpPr>
        <p:spPr bwMode="auto">
          <a:xfrm>
            <a:off x="8991600" y="4484712"/>
            <a:ext cx="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Line 44"/>
          <p:cNvSpPr>
            <a:spLocks noChangeShapeType="1"/>
          </p:cNvSpPr>
          <p:nvPr/>
        </p:nvSpPr>
        <p:spPr bwMode="auto">
          <a:xfrm flipH="1">
            <a:off x="4038600" y="6161112"/>
            <a:ext cx="495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45"/>
          <p:cNvSpPr>
            <a:spLocks noChangeShapeType="1"/>
          </p:cNvSpPr>
          <p:nvPr/>
        </p:nvSpPr>
        <p:spPr bwMode="auto">
          <a:xfrm flipV="1">
            <a:off x="4038600" y="4637112"/>
            <a:ext cx="0" cy="152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Line 46"/>
          <p:cNvSpPr>
            <a:spLocks noChangeShapeType="1"/>
          </p:cNvSpPr>
          <p:nvPr/>
        </p:nvSpPr>
        <p:spPr bwMode="auto">
          <a:xfrm>
            <a:off x="4038600" y="4637112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" name="Line 47"/>
          <p:cNvSpPr>
            <a:spLocks noChangeShapeType="1"/>
          </p:cNvSpPr>
          <p:nvPr/>
        </p:nvSpPr>
        <p:spPr bwMode="auto">
          <a:xfrm>
            <a:off x="5562600" y="4332312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2895600" y="5475312"/>
            <a:ext cx="633413" cy="59055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 b="1" dirty="0"/>
              <a:t>Sign</a:t>
            </a:r>
          </a:p>
          <a:p>
            <a:pPr eaLnBrk="1" hangingPunct="1"/>
            <a:r>
              <a:rPr lang="en-US" sz="1600" b="1" dirty="0"/>
              <a:t> ext.</a:t>
            </a:r>
          </a:p>
        </p:txBody>
      </p:sp>
      <p:sp>
        <p:nvSpPr>
          <p:cNvPr id="53" name="Text Box 49"/>
          <p:cNvSpPr txBox="1">
            <a:spLocks noChangeArrowheads="1"/>
          </p:cNvSpPr>
          <p:nvPr/>
        </p:nvSpPr>
        <p:spPr bwMode="auto">
          <a:xfrm>
            <a:off x="4191000" y="5475312"/>
            <a:ext cx="727075" cy="59055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600" b="1" dirty="0"/>
              <a:t>Shift</a:t>
            </a:r>
          </a:p>
          <a:p>
            <a:pPr algn="ctr" eaLnBrk="1" hangingPunct="1"/>
            <a:r>
              <a:rPr lang="en-US" sz="1600" b="1" dirty="0"/>
              <a:t> left 2</a:t>
            </a:r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2514600" y="5780112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1"/>
          <p:cNvSpPr>
            <a:spLocks noChangeShapeType="1"/>
          </p:cNvSpPr>
          <p:nvPr/>
        </p:nvSpPr>
        <p:spPr bwMode="auto">
          <a:xfrm>
            <a:off x="3505200" y="5780112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>
            <a:off x="4876800" y="5780112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53"/>
          <p:cNvSpPr>
            <a:spLocks noChangeShapeType="1"/>
          </p:cNvSpPr>
          <p:nvPr/>
        </p:nvSpPr>
        <p:spPr bwMode="auto">
          <a:xfrm flipV="1">
            <a:off x="5715000" y="2655912"/>
            <a:ext cx="0" cy="3124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54"/>
          <p:cNvSpPr>
            <a:spLocks noChangeShapeType="1"/>
          </p:cNvSpPr>
          <p:nvPr/>
        </p:nvSpPr>
        <p:spPr bwMode="auto">
          <a:xfrm>
            <a:off x="5715000" y="2655912"/>
            <a:ext cx="22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Box 55"/>
          <p:cNvSpPr txBox="1">
            <a:spLocks noChangeArrowheads="1"/>
          </p:cNvSpPr>
          <p:nvPr/>
        </p:nvSpPr>
        <p:spPr bwMode="auto">
          <a:xfrm>
            <a:off x="5867400" y="5322912"/>
            <a:ext cx="703263" cy="58102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600" b="1" dirty="0">
                <a:solidFill>
                  <a:srgbClr val="000000"/>
                </a:solidFill>
              </a:rPr>
              <a:t>ALU</a:t>
            </a:r>
          </a:p>
          <a:p>
            <a:pPr algn="ctr" eaLnBrk="1" hangingPunct="1"/>
            <a:r>
              <a:rPr lang="en-US" sz="1600" b="1" dirty="0">
                <a:solidFill>
                  <a:srgbClr val="000000"/>
                </a:solidFill>
              </a:rPr>
              <a:t>Cont.</a:t>
            </a:r>
          </a:p>
        </p:txBody>
      </p:sp>
      <p:sp>
        <p:nvSpPr>
          <p:cNvPr id="60" name="Line 56"/>
          <p:cNvSpPr>
            <a:spLocks noChangeShapeType="1"/>
          </p:cNvSpPr>
          <p:nvPr/>
        </p:nvSpPr>
        <p:spPr bwMode="auto">
          <a:xfrm>
            <a:off x="2514600" y="6237312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" name="Line 57"/>
          <p:cNvSpPr>
            <a:spLocks noChangeShapeType="1"/>
          </p:cNvSpPr>
          <p:nvPr/>
        </p:nvSpPr>
        <p:spPr bwMode="auto">
          <a:xfrm flipV="1">
            <a:off x="6172200" y="585631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Box 58"/>
          <p:cNvSpPr txBox="1">
            <a:spLocks noChangeArrowheads="1"/>
          </p:cNvSpPr>
          <p:nvPr/>
        </p:nvSpPr>
        <p:spPr bwMode="auto">
          <a:xfrm rot="16200000">
            <a:off x="3135313" y="2568599"/>
            <a:ext cx="1441450" cy="3968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</a:rPr>
              <a:t>CONTROL</a:t>
            </a:r>
          </a:p>
        </p:txBody>
      </p:sp>
      <p:sp>
        <p:nvSpPr>
          <p:cNvPr id="63" name="Line 59"/>
          <p:cNvSpPr>
            <a:spLocks noChangeShapeType="1"/>
          </p:cNvSpPr>
          <p:nvPr/>
        </p:nvSpPr>
        <p:spPr bwMode="auto">
          <a:xfrm>
            <a:off x="2514600" y="2808312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" name="Line 60"/>
          <p:cNvSpPr>
            <a:spLocks noChangeShapeType="1"/>
          </p:cNvSpPr>
          <p:nvPr/>
        </p:nvSpPr>
        <p:spPr bwMode="auto">
          <a:xfrm>
            <a:off x="4038600" y="3417912"/>
            <a:ext cx="38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Line 61"/>
          <p:cNvSpPr>
            <a:spLocks noChangeShapeType="1"/>
          </p:cNvSpPr>
          <p:nvPr/>
        </p:nvSpPr>
        <p:spPr bwMode="auto">
          <a:xfrm>
            <a:off x="4419600" y="3417912"/>
            <a:ext cx="0" cy="76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Line 62"/>
          <p:cNvSpPr>
            <a:spLocks noChangeShapeType="1"/>
          </p:cNvSpPr>
          <p:nvPr/>
        </p:nvSpPr>
        <p:spPr bwMode="auto">
          <a:xfrm>
            <a:off x="4038600" y="3265512"/>
            <a:ext cx="13716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Line 63"/>
          <p:cNvSpPr>
            <a:spLocks noChangeShapeType="1"/>
          </p:cNvSpPr>
          <p:nvPr/>
        </p:nvSpPr>
        <p:spPr bwMode="auto">
          <a:xfrm>
            <a:off x="5410200" y="3265512"/>
            <a:ext cx="0" cy="533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Line 64"/>
          <p:cNvSpPr>
            <a:spLocks noChangeShapeType="1"/>
          </p:cNvSpPr>
          <p:nvPr/>
        </p:nvSpPr>
        <p:spPr bwMode="auto">
          <a:xfrm>
            <a:off x="4038600" y="3113112"/>
            <a:ext cx="3352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Line 65"/>
          <p:cNvSpPr>
            <a:spLocks noChangeShapeType="1"/>
          </p:cNvSpPr>
          <p:nvPr/>
        </p:nvSpPr>
        <p:spPr bwMode="auto">
          <a:xfrm>
            <a:off x="7391400" y="3113112"/>
            <a:ext cx="0" cy="990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" name="Line 66"/>
          <p:cNvSpPr>
            <a:spLocks noChangeShapeType="1"/>
          </p:cNvSpPr>
          <p:nvPr/>
        </p:nvSpPr>
        <p:spPr bwMode="auto">
          <a:xfrm>
            <a:off x="4038600" y="2960712"/>
            <a:ext cx="9906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Line 67"/>
          <p:cNvSpPr>
            <a:spLocks noChangeShapeType="1"/>
          </p:cNvSpPr>
          <p:nvPr/>
        </p:nvSpPr>
        <p:spPr bwMode="auto">
          <a:xfrm>
            <a:off x="5029200" y="5627712"/>
            <a:ext cx="838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" name="Line 68"/>
          <p:cNvSpPr>
            <a:spLocks noChangeShapeType="1"/>
          </p:cNvSpPr>
          <p:nvPr/>
        </p:nvSpPr>
        <p:spPr bwMode="auto">
          <a:xfrm flipV="1">
            <a:off x="6172200" y="4332312"/>
            <a:ext cx="0" cy="990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Line 69"/>
          <p:cNvSpPr>
            <a:spLocks noChangeShapeType="1"/>
          </p:cNvSpPr>
          <p:nvPr/>
        </p:nvSpPr>
        <p:spPr bwMode="auto">
          <a:xfrm>
            <a:off x="4038600" y="2808312"/>
            <a:ext cx="4495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Line 70"/>
          <p:cNvSpPr>
            <a:spLocks noChangeShapeType="1"/>
          </p:cNvSpPr>
          <p:nvPr/>
        </p:nvSpPr>
        <p:spPr bwMode="auto">
          <a:xfrm>
            <a:off x="8534400" y="2808312"/>
            <a:ext cx="0" cy="1143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Line 71"/>
          <p:cNvSpPr>
            <a:spLocks noChangeShapeType="1"/>
          </p:cNvSpPr>
          <p:nvPr/>
        </p:nvSpPr>
        <p:spPr bwMode="auto">
          <a:xfrm>
            <a:off x="4038600" y="2198712"/>
            <a:ext cx="304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" name="Line 72"/>
          <p:cNvSpPr>
            <a:spLocks noChangeShapeType="1"/>
          </p:cNvSpPr>
          <p:nvPr/>
        </p:nvSpPr>
        <p:spPr bwMode="auto">
          <a:xfrm flipV="1">
            <a:off x="4343400" y="1741512"/>
            <a:ext cx="0" cy="45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7" name="Line 73"/>
          <p:cNvSpPr>
            <a:spLocks noChangeShapeType="1"/>
          </p:cNvSpPr>
          <p:nvPr/>
        </p:nvSpPr>
        <p:spPr bwMode="auto">
          <a:xfrm flipH="1">
            <a:off x="2286000" y="1741512"/>
            <a:ext cx="20574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" name="Line 74"/>
          <p:cNvSpPr>
            <a:spLocks noChangeShapeType="1"/>
          </p:cNvSpPr>
          <p:nvPr/>
        </p:nvSpPr>
        <p:spPr bwMode="auto">
          <a:xfrm>
            <a:off x="2286000" y="1741512"/>
            <a:ext cx="0" cy="3657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" name="Line 75"/>
          <p:cNvSpPr>
            <a:spLocks noChangeShapeType="1"/>
          </p:cNvSpPr>
          <p:nvPr/>
        </p:nvSpPr>
        <p:spPr bwMode="auto">
          <a:xfrm>
            <a:off x="2286000" y="5399112"/>
            <a:ext cx="1447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76"/>
          <p:cNvSpPr>
            <a:spLocks noChangeShapeType="1"/>
          </p:cNvSpPr>
          <p:nvPr/>
        </p:nvSpPr>
        <p:spPr bwMode="auto">
          <a:xfrm flipV="1">
            <a:off x="3733800" y="5170512"/>
            <a:ext cx="0" cy="228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77"/>
          <p:cNvSpPr>
            <a:spLocks noChangeShapeType="1"/>
          </p:cNvSpPr>
          <p:nvPr/>
        </p:nvSpPr>
        <p:spPr bwMode="auto">
          <a:xfrm>
            <a:off x="2133600" y="4103712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Box 78"/>
          <p:cNvSpPr txBox="1">
            <a:spLocks noChangeArrowheads="1"/>
          </p:cNvSpPr>
          <p:nvPr/>
        </p:nvSpPr>
        <p:spPr bwMode="auto">
          <a:xfrm>
            <a:off x="2438400" y="2351112"/>
            <a:ext cx="1158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/>
              <a:t> opcode</a:t>
            </a:r>
          </a:p>
        </p:txBody>
      </p:sp>
      <p:sp>
        <p:nvSpPr>
          <p:cNvPr id="83" name="Line 79"/>
          <p:cNvSpPr>
            <a:spLocks noChangeShapeType="1"/>
          </p:cNvSpPr>
          <p:nvPr/>
        </p:nvSpPr>
        <p:spPr bwMode="auto">
          <a:xfrm flipV="1">
            <a:off x="7315200" y="3798912"/>
            <a:ext cx="1524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Box 80"/>
          <p:cNvSpPr txBox="1">
            <a:spLocks noChangeArrowheads="1"/>
          </p:cNvSpPr>
          <p:nvPr/>
        </p:nvSpPr>
        <p:spPr bwMode="auto">
          <a:xfrm>
            <a:off x="7467600" y="3570312"/>
            <a:ext cx="91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="1">
                <a:solidFill>
                  <a:schemeClr val="folHlink"/>
                </a:solidFill>
              </a:rPr>
              <a:t>MemWrite</a:t>
            </a:r>
          </a:p>
          <a:p>
            <a:pPr eaLnBrk="1" hangingPunct="1"/>
            <a:r>
              <a:rPr lang="en-US" sz="1200" b="1">
                <a:solidFill>
                  <a:schemeClr val="folHlink"/>
                </a:solidFill>
              </a:rPr>
              <a:t>MemRead</a:t>
            </a:r>
          </a:p>
        </p:txBody>
      </p:sp>
      <p:sp>
        <p:nvSpPr>
          <p:cNvPr id="85" name="AutoShape 81"/>
          <p:cNvSpPr>
            <a:spLocks noChangeArrowheads="1"/>
          </p:cNvSpPr>
          <p:nvPr/>
        </p:nvSpPr>
        <p:spPr bwMode="auto">
          <a:xfrm>
            <a:off x="6781800" y="3189312"/>
            <a:ext cx="381000" cy="457200"/>
          </a:xfrm>
          <a:prstGeom prst="flowChartDelay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Line 82"/>
          <p:cNvSpPr>
            <a:spLocks noChangeShapeType="1"/>
          </p:cNvSpPr>
          <p:nvPr/>
        </p:nvSpPr>
        <p:spPr bwMode="auto">
          <a:xfrm>
            <a:off x="6400800" y="3570312"/>
            <a:ext cx="38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" name="Text Box 83"/>
          <p:cNvSpPr txBox="1">
            <a:spLocks noChangeArrowheads="1"/>
          </p:cNvSpPr>
          <p:nvPr/>
        </p:nvSpPr>
        <p:spPr bwMode="auto">
          <a:xfrm rot="16200000">
            <a:off x="5723731" y="3637781"/>
            <a:ext cx="1019175" cy="5794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/>
              <a:t>ALU</a:t>
            </a:r>
          </a:p>
        </p:txBody>
      </p:sp>
      <p:sp>
        <p:nvSpPr>
          <p:cNvPr id="88" name="Line 84"/>
          <p:cNvSpPr>
            <a:spLocks noChangeShapeType="1"/>
          </p:cNvSpPr>
          <p:nvPr/>
        </p:nvSpPr>
        <p:spPr bwMode="auto">
          <a:xfrm>
            <a:off x="4038600" y="2503512"/>
            <a:ext cx="1447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Line 85"/>
          <p:cNvSpPr>
            <a:spLocks noChangeShapeType="1"/>
          </p:cNvSpPr>
          <p:nvPr/>
        </p:nvSpPr>
        <p:spPr bwMode="auto">
          <a:xfrm>
            <a:off x="5486400" y="2503512"/>
            <a:ext cx="0" cy="762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Line 86"/>
          <p:cNvSpPr>
            <a:spLocks noChangeShapeType="1"/>
          </p:cNvSpPr>
          <p:nvPr/>
        </p:nvSpPr>
        <p:spPr bwMode="auto">
          <a:xfrm>
            <a:off x="5486400" y="3265512"/>
            <a:ext cx="12954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Line 87"/>
          <p:cNvSpPr>
            <a:spLocks noChangeShapeType="1"/>
          </p:cNvSpPr>
          <p:nvPr/>
        </p:nvSpPr>
        <p:spPr bwMode="auto">
          <a:xfrm>
            <a:off x="7162800" y="3417912"/>
            <a:ext cx="304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Line 88"/>
          <p:cNvSpPr>
            <a:spLocks noChangeShapeType="1"/>
          </p:cNvSpPr>
          <p:nvPr/>
        </p:nvSpPr>
        <p:spPr bwMode="auto">
          <a:xfrm flipV="1">
            <a:off x="7467600" y="2655912"/>
            <a:ext cx="0" cy="762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Box 89"/>
          <p:cNvSpPr txBox="1">
            <a:spLocks noChangeArrowheads="1"/>
          </p:cNvSpPr>
          <p:nvPr/>
        </p:nvSpPr>
        <p:spPr bwMode="auto">
          <a:xfrm>
            <a:off x="4876800" y="2274912"/>
            <a:ext cx="795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>
                <a:solidFill>
                  <a:schemeClr val="folHlink"/>
                </a:solidFill>
              </a:rPr>
              <a:t>Branch</a:t>
            </a:r>
          </a:p>
        </p:txBody>
      </p:sp>
      <p:sp>
        <p:nvSpPr>
          <p:cNvPr id="94" name="Text Box 90"/>
          <p:cNvSpPr txBox="1">
            <a:spLocks noChangeArrowheads="1"/>
          </p:cNvSpPr>
          <p:nvPr/>
        </p:nvSpPr>
        <p:spPr bwMode="auto">
          <a:xfrm>
            <a:off x="6553200" y="3570312"/>
            <a:ext cx="549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 b="1"/>
              <a:t>zero</a:t>
            </a:r>
          </a:p>
        </p:txBody>
      </p:sp>
      <p:sp>
        <p:nvSpPr>
          <p:cNvPr id="101" name="Rectangle 97"/>
          <p:cNvSpPr>
            <a:spLocks noChangeArrowheads="1"/>
          </p:cNvSpPr>
          <p:nvPr/>
        </p:nvSpPr>
        <p:spPr bwMode="auto">
          <a:xfrm rot="16200000">
            <a:off x="5723731" y="1961381"/>
            <a:ext cx="1019175" cy="5794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/>
              <a:t>ALU</a:t>
            </a:r>
          </a:p>
        </p:txBody>
      </p:sp>
      <p:sp>
        <p:nvSpPr>
          <p:cNvPr id="102" name="Line 98"/>
          <p:cNvSpPr>
            <a:spLocks noChangeShapeType="1"/>
          </p:cNvSpPr>
          <p:nvPr/>
        </p:nvSpPr>
        <p:spPr bwMode="auto">
          <a:xfrm>
            <a:off x="4572000" y="4865712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Line 99"/>
          <p:cNvSpPr>
            <a:spLocks noChangeShapeType="1"/>
          </p:cNvSpPr>
          <p:nvPr/>
        </p:nvSpPr>
        <p:spPr bwMode="auto">
          <a:xfrm>
            <a:off x="5029200" y="2960712"/>
            <a:ext cx="0" cy="2667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" name="Line 100"/>
          <p:cNvSpPr>
            <a:spLocks noChangeShapeType="1"/>
          </p:cNvSpPr>
          <p:nvPr/>
        </p:nvSpPr>
        <p:spPr bwMode="auto">
          <a:xfrm flipV="1">
            <a:off x="3886200" y="53229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" name="Line 101"/>
          <p:cNvSpPr>
            <a:spLocks noChangeShapeType="1"/>
          </p:cNvSpPr>
          <p:nvPr/>
        </p:nvSpPr>
        <p:spPr bwMode="auto">
          <a:xfrm>
            <a:off x="3886200" y="5322912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Line 102"/>
          <p:cNvSpPr>
            <a:spLocks noChangeShapeType="1"/>
          </p:cNvSpPr>
          <p:nvPr/>
        </p:nvSpPr>
        <p:spPr bwMode="auto">
          <a:xfrm flipV="1">
            <a:off x="4572000" y="48657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" name="Rectangle 103"/>
          <p:cNvSpPr>
            <a:spLocks noChangeArrowheads="1"/>
          </p:cNvSpPr>
          <p:nvPr/>
        </p:nvSpPr>
        <p:spPr bwMode="auto">
          <a:xfrm rot="16200000">
            <a:off x="7711281" y="1421631"/>
            <a:ext cx="1128713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</a:rPr>
              <a:t>0 mux 1</a:t>
            </a:r>
          </a:p>
        </p:txBody>
      </p:sp>
      <p:sp>
        <p:nvSpPr>
          <p:cNvPr id="108" name="Rectangle 104"/>
          <p:cNvSpPr>
            <a:spLocks noChangeArrowheads="1"/>
          </p:cNvSpPr>
          <p:nvPr/>
        </p:nvSpPr>
        <p:spPr bwMode="auto">
          <a:xfrm>
            <a:off x="3352800" y="827112"/>
            <a:ext cx="762000" cy="650875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600" b="1" dirty="0"/>
              <a:t>Shift</a:t>
            </a:r>
          </a:p>
          <a:p>
            <a:pPr algn="ctr" eaLnBrk="1" hangingPunct="1"/>
            <a:r>
              <a:rPr lang="en-US" sz="1600" b="1" dirty="0"/>
              <a:t> left</a:t>
            </a:r>
            <a:r>
              <a:rPr lang="en-US" b="1" dirty="0"/>
              <a:t> </a:t>
            </a:r>
            <a:r>
              <a:rPr lang="en-US" sz="1600" b="1" dirty="0"/>
              <a:t>2</a:t>
            </a:r>
          </a:p>
        </p:txBody>
      </p:sp>
      <p:sp>
        <p:nvSpPr>
          <p:cNvPr id="109" name="Line 105"/>
          <p:cNvSpPr>
            <a:spLocks noChangeShapeType="1"/>
          </p:cNvSpPr>
          <p:nvPr/>
        </p:nvSpPr>
        <p:spPr bwMode="auto">
          <a:xfrm>
            <a:off x="2514600" y="1131912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Line 107"/>
          <p:cNvSpPr>
            <a:spLocks noChangeShapeType="1"/>
          </p:cNvSpPr>
          <p:nvPr/>
        </p:nvSpPr>
        <p:spPr bwMode="auto">
          <a:xfrm>
            <a:off x="4114800" y="1131912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Line 108"/>
          <p:cNvSpPr>
            <a:spLocks noChangeShapeType="1"/>
          </p:cNvSpPr>
          <p:nvPr/>
        </p:nvSpPr>
        <p:spPr bwMode="auto">
          <a:xfrm>
            <a:off x="4572000" y="1131912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Line 109"/>
          <p:cNvSpPr>
            <a:spLocks noChangeShapeType="1"/>
          </p:cNvSpPr>
          <p:nvPr/>
        </p:nvSpPr>
        <p:spPr bwMode="auto">
          <a:xfrm>
            <a:off x="4572000" y="1131912"/>
            <a:ext cx="3505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Line 110"/>
          <p:cNvSpPr>
            <a:spLocks noChangeShapeType="1"/>
          </p:cNvSpPr>
          <p:nvPr/>
        </p:nvSpPr>
        <p:spPr bwMode="auto">
          <a:xfrm>
            <a:off x="8458200" y="1665312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" name="Line 111"/>
          <p:cNvSpPr>
            <a:spLocks noChangeShapeType="1"/>
          </p:cNvSpPr>
          <p:nvPr/>
        </p:nvSpPr>
        <p:spPr bwMode="auto">
          <a:xfrm>
            <a:off x="4038600" y="2351112"/>
            <a:ext cx="762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" name="Line 112"/>
          <p:cNvSpPr>
            <a:spLocks noChangeShapeType="1"/>
          </p:cNvSpPr>
          <p:nvPr/>
        </p:nvSpPr>
        <p:spPr bwMode="auto">
          <a:xfrm flipV="1">
            <a:off x="4800600" y="750912"/>
            <a:ext cx="0" cy="1600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" name="Line 113"/>
          <p:cNvSpPr>
            <a:spLocks noChangeShapeType="1"/>
          </p:cNvSpPr>
          <p:nvPr/>
        </p:nvSpPr>
        <p:spPr bwMode="auto">
          <a:xfrm>
            <a:off x="4800600" y="750912"/>
            <a:ext cx="3429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" name="Line 114"/>
          <p:cNvSpPr>
            <a:spLocks noChangeShapeType="1"/>
          </p:cNvSpPr>
          <p:nvPr/>
        </p:nvSpPr>
        <p:spPr bwMode="auto">
          <a:xfrm>
            <a:off x="8229600" y="750912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9" name="Text Box 115"/>
          <p:cNvSpPr txBox="1">
            <a:spLocks noChangeArrowheads="1"/>
          </p:cNvSpPr>
          <p:nvPr/>
        </p:nvSpPr>
        <p:spPr bwMode="auto">
          <a:xfrm>
            <a:off x="5181600" y="674712"/>
            <a:ext cx="725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 b="1">
                <a:solidFill>
                  <a:schemeClr val="folHlink"/>
                </a:solidFill>
              </a:rPr>
              <a:t>Jump</a:t>
            </a:r>
          </a:p>
        </p:txBody>
      </p:sp>
      <p:sp>
        <p:nvSpPr>
          <p:cNvPr id="120" name="Text Box 117"/>
          <p:cNvSpPr txBox="1">
            <a:spLocks noChangeArrowheads="1"/>
          </p:cNvSpPr>
          <p:nvPr/>
        </p:nvSpPr>
        <p:spPr bwMode="auto">
          <a:xfrm rot="16200000">
            <a:off x="1702593" y="2705919"/>
            <a:ext cx="893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</a:rPr>
              <a:t>RegDst</a:t>
            </a:r>
          </a:p>
        </p:txBody>
      </p:sp>
      <p:sp>
        <p:nvSpPr>
          <p:cNvPr id="121" name="Text Box 119"/>
          <p:cNvSpPr txBox="1">
            <a:spLocks noChangeArrowheads="1"/>
          </p:cNvSpPr>
          <p:nvPr/>
        </p:nvSpPr>
        <p:spPr bwMode="auto">
          <a:xfrm>
            <a:off x="7696200" y="2503512"/>
            <a:ext cx="1285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  <a:latin typeface="Tahoma" pitchFamily="34" charset="0"/>
              </a:rPr>
              <a:t>MemtoReg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39552" y="4974267"/>
            <a:ext cx="15121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Datapath</a:t>
            </a:r>
            <a:r>
              <a:rPr lang="en-US" sz="3200" dirty="0" smtClean="0"/>
              <a:t> Example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pic>
        <p:nvPicPr>
          <p:cNvPr id="8" name="图片 7" descr="fig1-cyclone2-staterk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308481"/>
            <a:ext cx="2525255" cy="2048511"/>
          </a:xfrm>
          <a:prstGeom prst="rect">
            <a:avLst/>
          </a:prstGeom>
        </p:spPr>
      </p:pic>
      <p:sp>
        <p:nvSpPr>
          <p:cNvPr id="9" name="左箭头 8"/>
          <p:cNvSpPr/>
          <p:nvPr/>
        </p:nvSpPr>
        <p:spPr>
          <a:xfrm rot="10800000" flipV="1">
            <a:off x="3275856" y="1988839"/>
            <a:ext cx="2736304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31840" y="1229851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Download your design and test program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6015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56176" y="60152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Altera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DE2 Board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744" y="3640956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to do on PC:</a:t>
            </a:r>
          </a:p>
          <a:p>
            <a:pPr marL="342900" indent="-342900">
              <a:buAutoNum type="arabicParenBoth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Design your VHDL model for CPU</a:t>
            </a:r>
          </a:p>
          <a:p>
            <a:pPr marL="342900" indent="-342900">
              <a:buAutoNum type="arabicParenBoth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Simulate your model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Modelsim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(3) Synthesize and download your design into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Altera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Board by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Quartus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0072" y="3578240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to do 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Altera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Board: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(4) Test and debug the downloaded design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(5) Run test programs on a properly working CPU</a:t>
            </a:r>
          </a:p>
        </p:txBody>
      </p:sp>
      <p:pic>
        <p:nvPicPr>
          <p:cNvPr id="18" name="内容占位符 17" descr="HP-PCs-With-Linux-Pre-Installed-2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79512" y="1230833"/>
            <a:ext cx="2908120" cy="212615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496944" cy="590465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CPU design project consists of five parts</a:t>
            </a:r>
          </a:p>
          <a:p>
            <a:pPr marL="914400"/>
            <a:r>
              <a:rPr lang="en-US" sz="2800" b="1" dirty="0" smtClean="0">
                <a:solidFill>
                  <a:srgbClr val="FF0000"/>
                </a:solidFill>
              </a:rPr>
              <a:t>Part1</a:t>
            </a:r>
            <a:r>
              <a:rPr lang="en-US" sz="2800" dirty="0" smtClean="0"/>
              <a:t> – design an instruction set architecture (ISA):</a:t>
            </a:r>
          </a:p>
          <a:p>
            <a:pPr marL="914400">
              <a:buNone/>
            </a:pPr>
            <a:r>
              <a:rPr lang="en-US" sz="2800" dirty="0" smtClean="0"/>
              <a:t>                define registers, instruction set</a:t>
            </a:r>
          </a:p>
          <a:p>
            <a:pPr marL="914400"/>
            <a:r>
              <a:rPr lang="en-US" sz="2800" b="1" dirty="0" smtClean="0">
                <a:solidFill>
                  <a:srgbClr val="FF0000"/>
                </a:solidFill>
              </a:rPr>
              <a:t>Part2</a:t>
            </a:r>
            <a:r>
              <a:rPr lang="en-US" sz="2800" dirty="0" smtClean="0"/>
              <a:t> – design </a:t>
            </a:r>
            <a:r>
              <a:rPr lang="en-US" sz="2800" dirty="0" err="1" smtClean="0"/>
              <a:t>datapath</a:t>
            </a:r>
            <a:r>
              <a:rPr lang="en-US" sz="2800" dirty="0" smtClean="0"/>
              <a:t> that realizes your ISA: make a </a:t>
            </a:r>
          </a:p>
          <a:p>
            <a:pPr marL="914400">
              <a:buNone/>
            </a:pPr>
            <a:r>
              <a:rPr lang="en-US" sz="2800" dirty="0" smtClean="0"/>
              <a:t>                choice from single-cycle, multi-cycle or pipeline ? </a:t>
            </a:r>
          </a:p>
          <a:p>
            <a:pPr marL="914400"/>
            <a:r>
              <a:rPr lang="en-US" sz="2800" b="1" dirty="0" smtClean="0">
                <a:solidFill>
                  <a:srgbClr val="FF0000"/>
                </a:solidFill>
              </a:rPr>
              <a:t>Part3</a:t>
            </a:r>
            <a:r>
              <a:rPr lang="en-US" sz="2800" dirty="0" smtClean="0"/>
              <a:t> – </a:t>
            </a:r>
            <a:r>
              <a:rPr lang="en-US" sz="2800" dirty="0" err="1" smtClean="0"/>
              <a:t>datapath</a:t>
            </a:r>
            <a:r>
              <a:rPr lang="en-US" sz="2800" dirty="0" smtClean="0"/>
              <a:t> verification:</a:t>
            </a:r>
          </a:p>
          <a:p>
            <a:pPr marL="914400">
              <a:buNone/>
            </a:pPr>
            <a:r>
              <a:rPr lang="en-US" sz="2800" dirty="0" smtClean="0"/>
              <a:t>                programming and simulation</a:t>
            </a:r>
          </a:p>
          <a:p>
            <a:pPr marL="914400"/>
            <a:r>
              <a:rPr lang="en-US" sz="2800" b="1" dirty="0" smtClean="0">
                <a:solidFill>
                  <a:srgbClr val="FF0000"/>
                </a:solidFill>
              </a:rPr>
              <a:t>Part4</a:t>
            </a:r>
            <a:r>
              <a:rPr lang="en-US" sz="2800" dirty="0" smtClean="0"/>
              <a:t> – design control unit: </a:t>
            </a:r>
          </a:p>
          <a:p>
            <a:pPr marL="914400">
              <a:buNone/>
            </a:pPr>
            <a:r>
              <a:rPr lang="en-US" sz="2800" dirty="0" smtClean="0"/>
              <a:t>                based on your choice of </a:t>
            </a:r>
            <a:r>
              <a:rPr lang="en-US" sz="2800" dirty="0" err="1" smtClean="0"/>
              <a:t>datapath</a:t>
            </a:r>
            <a:endParaRPr lang="en-US" sz="2800" dirty="0" smtClean="0"/>
          </a:p>
          <a:p>
            <a:pPr marL="914400"/>
            <a:r>
              <a:rPr lang="en-US" sz="2800" b="1" dirty="0" smtClean="0">
                <a:solidFill>
                  <a:srgbClr val="FF0000"/>
                </a:solidFill>
              </a:rPr>
              <a:t>Part5</a:t>
            </a:r>
            <a:r>
              <a:rPr lang="en-US" sz="2800" dirty="0" smtClean="0"/>
              <a:t> – hardware implementation and final demo:</a:t>
            </a:r>
          </a:p>
          <a:p>
            <a:pPr marL="914400">
              <a:buNone/>
            </a:pPr>
            <a:r>
              <a:rPr lang="en-US" sz="2800" b="1" dirty="0" smtClean="0"/>
              <a:t>               </a:t>
            </a:r>
            <a:r>
              <a:rPr lang="en-US" sz="2800" dirty="0" err="1" smtClean="0"/>
              <a:t>Altera</a:t>
            </a:r>
            <a:r>
              <a:rPr lang="en-US" sz="2800" dirty="0" smtClean="0"/>
              <a:t> FPGA board              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The Software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7988424" cy="468052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Programming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r>
              <a:rPr lang="en-US" sz="2800" dirty="0" smtClean="0"/>
              <a:t> VHDL/</a:t>
            </a:r>
            <a:r>
              <a:rPr lang="en-US" sz="2800" dirty="0" err="1" smtClean="0"/>
              <a:t>Verilog</a:t>
            </a:r>
            <a:endParaRPr lang="en-US" sz="2800" dirty="0" smtClean="0"/>
          </a:p>
          <a:p>
            <a:pPr marL="822960"/>
            <a:r>
              <a:rPr lang="en-US" sz="2800" dirty="0" smtClean="0"/>
              <a:t>each component in the </a:t>
            </a:r>
            <a:r>
              <a:rPr lang="en-US" sz="2800" dirty="0" err="1" smtClean="0"/>
              <a:t>datapath</a:t>
            </a:r>
            <a:r>
              <a:rPr lang="en-US" sz="2800" dirty="0" smtClean="0"/>
              <a:t> is programmed in VHDL/</a:t>
            </a:r>
            <a:r>
              <a:rPr lang="en-US" sz="2800" dirty="0" err="1" smtClean="0"/>
              <a:t>Verilog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Simulation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r>
              <a:rPr lang="en-US" sz="2800" dirty="0" smtClean="0"/>
              <a:t> </a:t>
            </a:r>
            <a:r>
              <a:rPr lang="en-US" sz="2800" dirty="0" err="1" smtClean="0"/>
              <a:t>Modelsim</a:t>
            </a:r>
            <a:r>
              <a:rPr lang="en-US" sz="2800" dirty="0" smtClean="0"/>
              <a:t> 6.6b</a:t>
            </a:r>
            <a:r>
              <a:rPr lang="en-US" sz="2800" baseline="30000" dirty="0" smtClean="0"/>
              <a:t>*</a:t>
            </a:r>
          </a:p>
          <a:p>
            <a:pPr marL="822960"/>
            <a:r>
              <a:rPr lang="en-US" sz="2800" dirty="0" smtClean="0"/>
              <a:t>verification of logic functions.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Hardware implementation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/>
              <a:t>Altera</a:t>
            </a:r>
            <a:r>
              <a:rPr lang="en-US" sz="2800" dirty="0" smtClean="0"/>
              <a:t> </a:t>
            </a:r>
            <a:r>
              <a:rPr lang="en-US" sz="2800" dirty="0" err="1" smtClean="0"/>
              <a:t>Quartus</a:t>
            </a:r>
            <a:r>
              <a:rPr lang="en-US" sz="2800" dirty="0" smtClean="0"/>
              <a:t> II 10.0</a:t>
            </a:r>
            <a:r>
              <a:rPr lang="en-US" sz="2800" baseline="30000" dirty="0" smtClean="0"/>
              <a:t> *</a:t>
            </a:r>
            <a:endParaRPr lang="en-US" sz="2800" dirty="0" smtClean="0"/>
          </a:p>
          <a:p>
            <a:pPr marL="822960"/>
            <a:r>
              <a:rPr lang="en-US" sz="2800" dirty="0" smtClean="0"/>
              <a:t>synthesis, timing analysis, design optimization and configuration of </a:t>
            </a:r>
            <a:r>
              <a:rPr lang="en-US" sz="2800" dirty="0" err="1" smtClean="0"/>
              <a:t>Altera</a:t>
            </a:r>
            <a:r>
              <a:rPr lang="en-US" sz="2800" dirty="0" smtClean="0"/>
              <a:t> FPGA board.</a:t>
            </a:r>
          </a:p>
          <a:p>
            <a:pPr marL="822960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000" dirty="0" smtClean="0"/>
              <a:t>*  </a:t>
            </a:r>
            <a:r>
              <a:rPr lang="en-US" sz="2000" dirty="0" err="1" smtClean="0"/>
              <a:t>Modelsim</a:t>
            </a:r>
            <a:r>
              <a:rPr lang="en-US" sz="2000" dirty="0" smtClean="0"/>
              <a:t> and </a:t>
            </a:r>
            <a:r>
              <a:rPr lang="en-US" sz="2000" dirty="0" err="1" smtClean="0"/>
              <a:t>Quartus</a:t>
            </a:r>
            <a:r>
              <a:rPr lang="en-US" sz="2000" dirty="0" smtClean="0"/>
              <a:t> II are available in Broun 320 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72400" cy="782960"/>
          </a:xfrm>
        </p:spPr>
        <p:txBody>
          <a:bodyPr/>
          <a:lstStyle/>
          <a:p>
            <a:pPr algn="ctr"/>
            <a:r>
              <a:rPr lang="en-US" dirty="0" smtClean="0"/>
              <a:t>The Hardware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Spring 2012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424936" cy="4536504"/>
          </a:xfrm>
        </p:spPr>
        <p:txBody>
          <a:bodyPr>
            <a:normAutofit lnSpcReduction="10000"/>
          </a:bodyPr>
          <a:lstStyle/>
          <a:p>
            <a:r>
              <a:rPr lang="en-US" sz="2800" b="1" dirty="0" err="1" smtClean="0"/>
              <a:t>Altera</a:t>
            </a:r>
            <a:r>
              <a:rPr lang="en-US" sz="2800" b="1" dirty="0" smtClean="0"/>
              <a:t> Development and Education Board (DE2) </a:t>
            </a:r>
            <a:r>
              <a:rPr lang="en-US" sz="2800" baseline="30000" dirty="0" smtClean="0"/>
              <a:t>*</a:t>
            </a:r>
            <a:endParaRPr lang="en-US" sz="2800" b="1" dirty="0" smtClean="0"/>
          </a:p>
          <a:p>
            <a:pPr marL="822960"/>
            <a:r>
              <a:rPr lang="en-US" b="1" dirty="0" smtClean="0">
                <a:solidFill>
                  <a:srgbClr val="FF0000"/>
                </a:solidFill>
              </a:rPr>
              <a:t>Control and </a:t>
            </a:r>
            <a:r>
              <a:rPr lang="en-US" b="1" dirty="0" err="1" smtClean="0">
                <a:solidFill>
                  <a:srgbClr val="FF0000"/>
                </a:solidFill>
              </a:rPr>
              <a:t>Datapath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/>
              <a:t>Altera</a:t>
            </a:r>
            <a:r>
              <a:rPr lang="en-US" dirty="0" smtClean="0"/>
              <a:t> Cyclone II FPGA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822960"/>
            <a:r>
              <a:rPr lang="en-US" b="1" dirty="0" smtClean="0">
                <a:solidFill>
                  <a:srgbClr val="FF0000"/>
                </a:solidFill>
              </a:rPr>
              <a:t>Clock: </a:t>
            </a:r>
            <a:r>
              <a:rPr lang="en-US" dirty="0" smtClean="0"/>
              <a:t>27 MHz and 50MHz oscillators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822960"/>
            <a:r>
              <a:rPr lang="en-US" b="1" dirty="0" smtClean="0">
                <a:solidFill>
                  <a:srgbClr val="FF0000"/>
                </a:solidFill>
              </a:rPr>
              <a:t>Input: </a:t>
            </a:r>
            <a:r>
              <a:rPr lang="en-US" dirty="0" smtClean="0"/>
              <a:t>Pushbutton switches and toggle switches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822960"/>
            <a:r>
              <a:rPr lang="en-US" b="1" dirty="0" smtClean="0">
                <a:solidFill>
                  <a:srgbClr val="FF0000"/>
                </a:solidFill>
              </a:rPr>
              <a:t>Output: </a:t>
            </a:r>
            <a:r>
              <a:rPr lang="en-US" dirty="0" smtClean="0"/>
              <a:t>LEDs and 7-Segment Displays</a:t>
            </a:r>
          </a:p>
          <a:p>
            <a:pPr marL="822960"/>
            <a:r>
              <a:rPr lang="en-US" b="1" dirty="0" smtClean="0">
                <a:solidFill>
                  <a:srgbClr val="FF0000"/>
                </a:solidFill>
              </a:rPr>
              <a:t>Memory: </a:t>
            </a:r>
            <a:r>
              <a:rPr lang="en-US" dirty="0" smtClean="0"/>
              <a:t>512 Kbyte SRAM, 8 </a:t>
            </a:r>
            <a:r>
              <a:rPr lang="en-US" dirty="0" err="1" smtClean="0"/>
              <a:t>Mbyte</a:t>
            </a:r>
            <a:r>
              <a:rPr lang="en-US" dirty="0" smtClean="0"/>
              <a:t> SDRAM, 4 </a:t>
            </a:r>
            <a:r>
              <a:rPr lang="en-US" dirty="0" err="1" smtClean="0"/>
              <a:t>Mbyte</a:t>
            </a:r>
            <a:r>
              <a:rPr lang="en-US" dirty="0" smtClean="0"/>
              <a:t> Flash Memory; </a:t>
            </a:r>
            <a:r>
              <a:rPr lang="en-US" u="dbl" dirty="0" smtClean="0">
                <a:uFill>
                  <a:solidFill>
                    <a:srgbClr val="FF0000"/>
                  </a:solidFill>
                </a:uFill>
              </a:rPr>
              <a:t>Mega-function Plug-in</a:t>
            </a:r>
            <a:endParaRPr lang="en-US" b="1" u="dbl" dirty="0" smtClean="0">
              <a:solidFill>
                <a:srgbClr val="FF0000"/>
              </a:solidFill>
              <a:uFill>
                <a:solidFill>
                  <a:srgbClr val="FF0000"/>
                </a:solidFill>
              </a:uFill>
            </a:endParaRPr>
          </a:p>
          <a:p>
            <a:pPr marL="822960"/>
            <a:r>
              <a:rPr lang="en-US" dirty="0" smtClean="0"/>
              <a:t>Configuring the board in JTAG mode or </a:t>
            </a:r>
            <a:r>
              <a:rPr lang="en-US" u="dbl" dirty="0" smtClean="0">
                <a:uFill>
                  <a:solidFill>
                    <a:srgbClr val="FF0000"/>
                  </a:solidFill>
                </a:uFill>
              </a:rPr>
              <a:t>Active Serial mode</a:t>
            </a:r>
          </a:p>
          <a:p>
            <a:pPr marL="822960"/>
            <a:endParaRPr lang="en-US" u="dbl" dirty="0" smtClean="0">
              <a:uFill>
                <a:solidFill>
                  <a:srgbClr val="FF0000"/>
                </a:solidFill>
              </a:uFill>
            </a:endParaRPr>
          </a:p>
          <a:p>
            <a:pPr marL="822960">
              <a:buNone/>
            </a:pPr>
            <a:r>
              <a:rPr lang="en-US" sz="2000" dirty="0" smtClean="0"/>
              <a:t>*  </a:t>
            </a:r>
            <a:r>
              <a:rPr lang="en-US" sz="2000" dirty="0" err="1" smtClean="0"/>
              <a:t>Altera</a:t>
            </a:r>
            <a:r>
              <a:rPr lang="en-US" sz="2000" dirty="0" smtClean="0"/>
              <a:t> DE2 boards are available in Broun 320 Lab</a:t>
            </a:r>
          </a:p>
          <a:p>
            <a:pPr marL="822960">
              <a:buNone/>
            </a:pPr>
            <a:endParaRPr lang="en-US" u="dbl" dirty="0" smtClean="0">
              <a:uFill>
                <a:solidFill>
                  <a:srgbClr val="FF0000"/>
                </a:solidFill>
              </a:uFill>
            </a:endParaRPr>
          </a:p>
          <a:p>
            <a:pPr marL="822960">
              <a:buNone/>
            </a:pPr>
            <a:endParaRPr lang="en-US" dirty="0" smtClean="0"/>
          </a:p>
          <a:p>
            <a:pPr marL="822960">
              <a:buNone/>
            </a:pPr>
            <a:endParaRPr lang="en-US" dirty="0" smtClean="0"/>
          </a:p>
          <a:p>
            <a:pPr marL="82296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Spring 2012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84201"/>
            <a:ext cx="8927976" cy="4981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755576" y="-90264"/>
            <a:ext cx="7772400" cy="1143000"/>
          </a:xfrm>
        </p:spPr>
        <p:txBody>
          <a:bodyPr/>
          <a:lstStyle/>
          <a:p>
            <a:pPr algn="ctr"/>
            <a:r>
              <a:rPr lang="en-US" dirty="0" err="1" smtClean="0"/>
              <a:t>Altera</a:t>
            </a:r>
            <a:r>
              <a:rPr lang="en-US" dirty="0" smtClean="0"/>
              <a:t> DE2 Board</a:t>
            </a:r>
            <a:endParaRPr lang="en-US" dirty="0"/>
          </a:p>
        </p:txBody>
      </p:sp>
      <p:sp>
        <p:nvSpPr>
          <p:cNvPr id="6" name="椭圆 5"/>
          <p:cNvSpPr/>
          <p:nvPr/>
        </p:nvSpPr>
        <p:spPr>
          <a:xfrm>
            <a:off x="2912048" y="5921984"/>
            <a:ext cx="1008112" cy="356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椭圆 7"/>
          <p:cNvSpPr/>
          <p:nvPr/>
        </p:nvSpPr>
        <p:spPr>
          <a:xfrm>
            <a:off x="971600" y="1988840"/>
            <a:ext cx="1008112" cy="356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椭圆 8"/>
          <p:cNvSpPr/>
          <p:nvPr/>
        </p:nvSpPr>
        <p:spPr>
          <a:xfrm>
            <a:off x="827584" y="2510312"/>
            <a:ext cx="1152128" cy="356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椭圆 9"/>
          <p:cNvSpPr/>
          <p:nvPr/>
        </p:nvSpPr>
        <p:spPr>
          <a:xfrm>
            <a:off x="7370432" y="3919408"/>
            <a:ext cx="1152128" cy="4631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椭圆 10"/>
          <p:cNvSpPr/>
          <p:nvPr/>
        </p:nvSpPr>
        <p:spPr>
          <a:xfrm>
            <a:off x="2627784" y="1052736"/>
            <a:ext cx="576064" cy="6071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椭圆 11"/>
          <p:cNvSpPr/>
          <p:nvPr/>
        </p:nvSpPr>
        <p:spPr>
          <a:xfrm>
            <a:off x="899592" y="5445224"/>
            <a:ext cx="1080120" cy="288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椭圆 12"/>
          <p:cNvSpPr/>
          <p:nvPr/>
        </p:nvSpPr>
        <p:spPr>
          <a:xfrm>
            <a:off x="8004856" y="5692312"/>
            <a:ext cx="1043608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椭圆 13"/>
          <p:cNvSpPr/>
          <p:nvPr/>
        </p:nvSpPr>
        <p:spPr>
          <a:xfrm>
            <a:off x="1133032" y="5157192"/>
            <a:ext cx="864096" cy="2842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椭圆 14"/>
          <p:cNvSpPr/>
          <p:nvPr/>
        </p:nvSpPr>
        <p:spPr>
          <a:xfrm>
            <a:off x="827584" y="4797152"/>
            <a:ext cx="1152128" cy="356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椭圆 15"/>
          <p:cNvSpPr/>
          <p:nvPr/>
        </p:nvSpPr>
        <p:spPr>
          <a:xfrm>
            <a:off x="1043608" y="1539376"/>
            <a:ext cx="963400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761</TotalTime>
  <Words>864</Words>
  <Application>Microsoft Office PowerPoint</Application>
  <PresentationFormat>On-screen Show (4:3)</PresentationFormat>
  <Paragraphs>176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平衡</vt:lpstr>
      <vt:lpstr>ELEC 5200/6200 Computer Architecture and Design Class Project, Spring 2012 Processor Design and Implementation</vt:lpstr>
      <vt:lpstr>Outline</vt:lpstr>
      <vt:lpstr>The Goal – What are you going to design?</vt:lpstr>
      <vt:lpstr>PowerPoint Presentation</vt:lpstr>
      <vt:lpstr>PowerPoint Presentation</vt:lpstr>
      <vt:lpstr>PowerPoint Presentation</vt:lpstr>
      <vt:lpstr>The Software</vt:lpstr>
      <vt:lpstr>The Hardware</vt:lpstr>
      <vt:lpstr>Altera DE2 Board</vt:lpstr>
      <vt:lpstr>Active Serial Configuration Scheme</vt:lpstr>
      <vt:lpstr>The Evaluation</vt:lpstr>
      <vt:lpstr>Demo</vt:lpstr>
      <vt:lpstr>Questions?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Design Class Project Overview</dc:title>
  <dc:creator>jia</dc:creator>
  <cp:lastModifiedBy>Vishwani Agrawal</cp:lastModifiedBy>
  <cp:revision>217</cp:revision>
  <dcterms:created xsi:type="dcterms:W3CDTF">2011-07-17T16:20:49Z</dcterms:created>
  <dcterms:modified xsi:type="dcterms:W3CDTF">2012-01-04T17:14:01Z</dcterms:modified>
</cp:coreProperties>
</file>