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8" r:id="rId2"/>
    <p:sldId id="355" r:id="rId3"/>
    <p:sldId id="337" r:id="rId4"/>
    <p:sldId id="339" r:id="rId5"/>
    <p:sldId id="384" r:id="rId6"/>
    <p:sldId id="386" r:id="rId7"/>
    <p:sldId id="385" r:id="rId8"/>
    <p:sldId id="387" r:id="rId9"/>
    <p:sldId id="365" r:id="rId10"/>
    <p:sldId id="383" r:id="rId11"/>
    <p:sldId id="342" r:id="rId12"/>
    <p:sldId id="366" r:id="rId13"/>
    <p:sldId id="376" r:id="rId14"/>
    <p:sldId id="379" r:id="rId15"/>
    <p:sldId id="343" r:id="rId16"/>
    <p:sldId id="367" r:id="rId17"/>
    <p:sldId id="344" r:id="rId18"/>
    <p:sldId id="377" r:id="rId19"/>
    <p:sldId id="378" r:id="rId20"/>
    <p:sldId id="345" r:id="rId21"/>
    <p:sldId id="346" r:id="rId22"/>
    <p:sldId id="347" r:id="rId23"/>
    <p:sldId id="348" r:id="rId24"/>
    <p:sldId id="372" r:id="rId25"/>
    <p:sldId id="373" r:id="rId26"/>
    <p:sldId id="374" r:id="rId27"/>
    <p:sldId id="349" r:id="rId28"/>
    <p:sldId id="350" r:id="rId29"/>
    <p:sldId id="351" r:id="rId30"/>
    <p:sldId id="353" r:id="rId31"/>
    <p:sldId id="335" r:id="rId32"/>
    <p:sldId id="380" r:id="rId33"/>
    <p:sldId id="381" r:id="rId34"/>
    <p:sldId id="382" r:id="rId35"/>
    <p:sldId id="354" r:id="rId36"/>
    <p:sldId id="27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581D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80683" autoAdjust="0"/>
  </p:normalViewPr>
  <p:slideViewPr>
    <p:cSldViewPr>
      <p:cViewPr>
        <p:scale>
          <a:sx n="60" d="100"/>
          <a:sy n="60" d="100"/>
        </p:scale>
        <p:origin x="-104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CC0B9-CE7F-443E-9DAE-0EB4FBCCD13A}" type="doc">
      <dgm:prSet loTypeId="urn:microsoft.com/office/officeart/2005/8/layout/matrix2" loCatId="matrix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CN" altLang="en-US"/>
        </a:p>
      </dgm:t>
    </dgm:pt>
    <dgm:pt modelId="{BD74A936-74DE-430F-A7E9-29E6FB43071E}">
      <dgm:prSet phldrT="[Text]"/>
      <dgm:spPr/>
      <dgm:t>
        <a:bodyPr/>
        <a:lstStyle/>
        <a:p>
          <a:r>
            <a:rPr lang="en-US" altLang="zh-CN" dirty="0" smtClean="0"/>
            <a:t>3</a:t>
          </a:r>
        </a:p>
        <a:p>
          <a:r>
            <a:rPr lang="en-US" altLang="zh-CN" dirty="0" smtClean="0"/>
            <a:t>Lead</a:t>
          </a:r>
          <a:endParaRPr lang="zh-CN" altLang="en-US" dirty="0"/>
        </a:p>
      </dgm:t>
    </dgm:pt>
    <dgm:pt modelId="{4B75B3B7-E9F4-4098-BAEB-9B40A3C748F2}" type="parTrans" cxnId="{4CC8D19D-61E0-4BE5-B7CF-B630EC2449EE}">
      <dgm:prSet/>
      <dgm:spPr/>
      <dgm:t>
        <a:bodyPr/>
        <a:lstStyle/>
        <a:p>
          <a:endParaRPr lang="zh-CN" altLang="en-US"/>
        </a:p>
      </dgm:t>
    </dgm:pt>
    <dgm:pt modelId="{BF625EE1-C305-430B-B593-C480ED9C3173}" type="sibTrans" cxnId="{4CC8D19D-61E0-4BE5-B7CF-B630EC2449EE}">
      <dgm:prSet/>
      <dgm:spPr/>
      <dgm:t>
        <a:bodyPr/>
        <a:lstStyle/>
        <a:p>
          <a:endParaRPr lang="zh-CN" altLang="en-US"/>
        </a:p>
      </dgm:t>
    </dgm:pt>
    <dgm:pt modelId="{00F2860D-EBE7-4998-9C0D-3C988DCF6351}">
      <dgm:prSet phldrT="[Text]"/>
      <dgm:spPr/>
      <dgm:t>
        <a:bodyPr/>
        <a:lstStyle/>
        <a:p>
          <a:r>
            <a:rPr lang="en-US" altLang="zh-CN" dirty="0" smtClean="0"/>
            <a:t>2</a:t>
          </a:r>
        </a:p>
        <a:p>
          <a:r>
            <a:rPr lang="en-US" altLang="zh-CN" dirty="0" smtClean="0"/>
            <a:t>Management</a:t>
          </a:r>
          <a:endParaRPr lang="zh-CN" altLang="en-US" dirty="0"/>
        </a:p>
      </dgm:t>
    </dgm:pt>
    <dgm:pt modelId="{EA242E79-FF40-4270-97FD-09A3A96D2482}" type="parTrans" cxnId="{59FEB9D7-327B-46F2-93FA-6280A21FAD97}">
      <dgm:prSet/>
      <dgm:spPr/>
      <dgm:t>
        <a:bodyPr/>
        <a:lstStyle/>
        <a:p>
          <a:endParaRPr lang="zh-CN" altLang="en-US"/>
        </a:p>
      </dgm:t>
    </dgm:pt>
    <dgm:pt modelId="{FE34F9DA-D6DD-406A-B569-18727B3DC152}" type="sibTrans" cxnId="{59FEB9D7-327B-46F2-93FA-6280A21FAD97}">
      <dgm:prSet/>
      <dgm:spPr/>
      <dgm:t>
        <a:bodyPr/>
        <a:lstStyle/>
        <a:p>
          <a:endParaRPr lang="zh-CN" altLang="en-US"/>
        </a:p>
      </dgm:t>
    </dgm:pt>
    <dgm:pt modelId="{E1B0FC78-6852-4E80-A3D6-17AD6956A598}">
      <dgm:prSet phldrT="[Text]"/>
      <dgm:spPr/>
      <dgm:t>
        <a:bodyPr/>
        <a:lstStyle/>
        <a:p>
          <a:r>
            <a:rPr lang="en-US" altLang="zh-CN" dirty="0" smtClean="0"/>
            <a:t>4</a:t>
          </a:r>
        </a:p>
        <a:p>
          <a:r>
            <a:rPr lang="en-US" altLang="zh-CN" dirty="0" smtClean="0"/>
            <a:t>Dedicate</a:t>
          </a:r>
          <a:endParaRPr lang="zh-CN" altLang="en-US" dirty="0"/>
        </a:p>
      </dgm:t>
    </dgm:pt>
    <dgm:pt modelId="{E9C142EE-D52A-452C-A085-A8EEEB6C4270}" type="parTrans" cxnId="{67EB0F85-71A9-4DAE-95A6-DFC09B28A62E}">
      <dgm:prSet/>
      <dgm:spPr/>
      <dgm:t>
        <a:bodyPr/>
        <a:lstStyle/>
        <a:p>
          <a:endParaRPr lang="zh-CN" altLang="en-US"/>
        </a:p>
      </dgm:t>
    </dgm:pt>
    <dgm:pt modelId="{991E0419-32C4-4D98-B51B-BA4950B5A0D5}" type="sibTrans" cxnId="{67EB0F85-71A9-4DAE-95A6-DFC09B28A62E}">
      <dgm:prSet/>
      <dgm:spPr/>
      <dgm:t>
        <a:bodyPr/>
        <a:lstStyle/>
        <a:p>
          <a:endParaRPr lang="zh-CN" altLang="en-US"/>
        </a:p>
      </dgm:t>
    </dgm:pt>
    <dgm:pt modelId="{677E697A-6D20-49E8-B95B-6E7895E95896}">
      <dgm:prSet phldrT="[Text]"/>
      <dgm:spPr/>
      <dgm:t>
        <a:bodyPr/>
        <a:lstStyle/>
        <a:p>
          <a:r>
            <a:rPr lang="en-US" altLang="zh-CN" dirty="0" smtClean="0"/>
            <a:t>1</a:t>
          </a:r>
        </a:p>
        <a:p>
          <a:r>
            <a:rPr lang="en-US" altLang="zh-CN" dirty="0" smtClean="0"/>
            <a:t>Micro Management</a:t>
          </a:r>
          <a:endParaRPr lang="zh-CN" altLang="en-US" dirty="0"/>
        </a:p>
      </dgm:t>
    </dgm:pt>
    <dgm:pt modelId="{198691C0-F949-4984-8C0B-26C441E6C291}" type="parTrans" cxnId="{0886BE1D-2AEF-4020-B034-0B0F9E3D87C6}">
      <dgm:prSet/>
      <dgm:spPr/>
      <dgm:t>
        <a:bodyPr/>
        <a:lstStyle/>
        <a:p>
          <a:endParaRPr lang="zh-CN" altLang="en-US"/>
        </a:p>
      </dgm:t>
    </dgm:pt>
    <dgm:pt modelId="{4CF27A3F-637A-4587-936B-7E255BC87180}" type="sibTrans" cxnId="{0886BE1D-2AEF-4020-B034-0B0F9E3D87C6}">
      <dgm:prSet/>
      <dgm:spPr/>
      <dgm:t>
        <a:bodyPr/>
        <a:lstStyle/>
        <a:p>
          <a:endParaRPr lang="zh-CN" altLang="en-US"/>
        </a:p>
      </dgm:t>
    </dgm:pt>
    <dgm:pt modelId="{F6E49319-9DFB-4DCE-BFDE-C5FBCF712080}" type="pres">
      <dgm:prSet presAssocID="{9A8CC0B9-CE7F-443E-9DAE-0EB4FBCCD13A}" presName="matrix" presStyleCnt="0">
        <dgm:presLayoutVars>
          <dgm:chMax val="1"/>
          <dgm:dir/>
          <dgm:resizeHandles val="exact"/>
        </dgm:presLayoutVars>
      </dgm:prSet>
      <dgm:spPr/>
    </dgm:pt>
    <dgm:pt modelId="{975B3C73-982A-4093-91D5-140789FA8870}" type="pres">
      <dgm:prSet presAssocID="{9A8CC0B9-CE7F-443E-9DAE-0EB4FBCCD13A}" presName="axisShape" presStyleLbl="bgShp" presStyleIdx="0" presStyleCnt="1"/>
      <dgm:spPr/>
    </dgm:pt>
    <dgm:pt modelId="{B0B3CCBF-E61D-4F3D-8D55-767C2187ABDA}" type="pres">
      <dgm:prSet presAssocID="{9A8CC0B9-CE7F-443E-9DAE-0EB4FBCCD13A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33D2BA7-011C-4432-B9A9-B1E874883114}" type="pres">
      <dgm:prSet presAssocID="{9A8CC0B9-CE7F-443E-9DAE-0EB4FBCCD13A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5C0B9C-ACF5-40BC-BF6F-02B6ADB4FCED}" type="pres">
      <dgm:prSet presAssocID="{9A8CC0B9-CE7F-443E-9DAE-0EB4FBCCD13A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AD6B4AA-507B-4908-9ACA-144FAD26648A}" type="pres">
      <dgm:prSet presAssocID="{9A8CC0B9-CE7F-443E-9DAE-0EB4FBCCD13A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2D6AD6C-A649-404B-B39C-2DCE9CC01206}" type="presOf" srcId="{00F2860D-EBE7-4998-9C0D-3C988DCF6351}" destId="{933D2BA7-011C-4432-B9A9-B1E874883114}" srcOrd="0" destOrd="0" presId="urn:microsoft.com/office/officeart/2005/8/layout/matrix2"/>
    <dgm:cxn modelId="{21AE803E-B337-427B-BC14-0CFF841237FA}" type="presOf" srcId="{9A8CC0B9-CE7F-443E-9DAE-0EB4FBCCD13A}" destId="{F6E49319-9DFB-4DCE-BFDE-C5FBCF712080}" srcOrd="0" destOrd="0" presId="urn:microsoft.com/office/officeart/2005/8/layout/matrix2"/>
    <dgm:cxn modelId="{59FEB9D7-327B-46F2-93FA-6280A21FAD97}" srcId="{9A8CC0B9-CE7F-443E-9DAE-0EB4FBCCD13A}" destId="{00F2860D-EBE7-4998-9C0D-3C988DCF6351}" srcOrd="1" destOrd="0" parTransId="{EA242E79-FF40-4270-97FD-09A3A96D2482}" sibTransId="{FE34F9DA-D6DD-406A-B569-18727B3DC152}"/>
    <dgm:cxn modelId="{B7788128-9730-4FA0-80B2-D746A525353E}" type="presOf" srcId="{E1B0FC78-6852-4E80-A3D6-17AD6956A598}" destId="{2B5C0B9C-ACF5-40BC-BF6F-02B6ADB4FCED}" srcOrd="0" destOrd="0" presId="urn:microsoft.com/office/officeart/2005/8/layout/matrix2"/>
    <dgm:cxn modelId="{4CC8D19D-61E0-4BE5-B7CF-B630EC2449EE}" srcId="{9A8CC0B9-CE7F-443E-9DAE-0EB4FBCCD13A}" destId="{BD74A936-74DE-430F-A7E9-29E6FB43071E}" srcOrd="0" destOrd="0" parTransId="{4B75B3B7-E9F4-4098-BAEB-9B40A3C748F2}" sibTransId="{BF625EE1-C305-430B-B593-C480ED9C3173}"/>
    <dgm:cxn modelId="{67EB0F85-71A9-4DAE-95A6-DFC09B28A62E}" srcId="{9A8CC0B9-CE7F-443E-9DAE-0EB4FBCCD13A}" destId="{E1B0FC78-6852-4E80-A3D6-17AD6956A598}" srcOrd="2" destOrd="0" parTransId="{E9C142EE-D52A-452C-A085-A8EEEB6C4270}" sibTransId="{991E0419-32C4-4D98-B51B-BA4950B5A0D5}"/>
    <dgm:cxn modelId="{AD2AE08C-218D-44AB-BFD3-6FABF4FCF0A0}" type="presOf" srcId="{677E697A-6D20-49E8-B95B-6E7895E95896}" destId="{9AD6B4AA-507B-4908-9ACA-144FAD26648A}" srcOrd="0" destOrd="0" presId="urn:microsoft.com/office/officeart/2005/8/layout/matrix2"/>
    <dgm:cxn modelId="{909C031F-FD61-4943-AF46-2495D78A408B}" type="presOf" srcId="{BD74A936-74DE-430F-A7E9-29E6FB43071E}" destId="{B0B3CCBF-E61D-4F3D-8D55-767C2187ABDA}" srcOrd="0" destOrd="0" presId="urn:microsoft.com/office/officeart/2005/8/layout/matrix2"/>
    <dgm:cxn modelId="{0886BE1D-2AEF-4020-B034-0B0F9E3D87C6}" srcId="{9A8CC0B9-CE7F-443E-9DAE-0EB4FBCCD13A}" destId="{677E697A-6D20-49E8-B95B-6E7895E95896}" srcOrd="3" destOrd="0" parTransId="{198691C0-F949-4984-8C0B-26C441E6C291}" sibTransId="{4CF27A3F-637A-4587-936B-7E255BC87180}"/>
    <dgm:cxn modelId="{9AFD1A57-4B33-49F4-A136-C6A2DA2F7303}" type="presParOf" srcId="{F6E49319-9DFB-4DCE-BFDE-C5FBCF712080}" destId="{975B3C73-982A-4093-91D5-140789FA8870}" srcOrd="0" destOrd="0" presId="urn:microsoft.com/office/officeart/2005/8/layout/matrix2"/>
    <dgm:cxn modelId="{6B08614F-14AA-484A-B74D-85749E197389}" type="presParOf" srcId="{F6E49319-9DFB-4DCE-BFDE-C5FBCF712080}" destId="{B0B3CCBF-E61D-4F3D-8D55-767C2187ABDA}" srcOrd="1" destOrd="0" presId="urn:microsoft.com/office/officeart/2005/8/layout/matrix2"/>
    <dgm:cxn modelId="{55EA3311-5501-49B0-BB70-F00492C6E458}" type="presParOf" srcId="{F6E49319-9DFB-4DCE-BFDE-C5FBCF712080}" destId="{933D2BA7-011C-4432-B9A9-B1E874883114}" srcOrd="2" destOrd="0" presId="urn:microsoft.com/office/officeart/2005/8/layout/matrix2"/>
    <dgm:cxn modelId="{0A03A7F3-183D-41F4-A93B-BDE079589098}" type="presParOf" srcId="{F6E49319-9DFB-4DCE-BFDE-C5FBCF712080}" destId="{2B5C0B9C-ACF5-40BC-BF6F-02B6ADB4FCED}" srcOrd="3" destOrd="0" presId="urn:microsoft.com/office/officeart/2005/8/layout/matrix2"/>
    <dgm:cxn modelId="{1A4F0EF6-AE41-49A6-8AF8-0867FA02D325}" type="presParOf" srcId="{F6E49319-9DFB-4DCE-BFDE-C5FBCF712080}" destId="{9AD6B4AA-507B-4908-9ACA-144FAD26648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5B3C73-982A-4093-91D5-140789FA8870}">
      <dsp:nvSpPr>
        <dsp:cNvPr id="0" name=""/>
        <dsp:cNvSpPr/>
      </dsp:nvSpPr>
      <dsp:spPr>
        <a:xfrm>
          <a:off x="1295400" y="0"/>
          <a:ext cx="4800600" cy="48006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3CCBF-E61D-4F3D-8D55-767C2187ABDA}">
      <dsp:nvSpPr>
        <dsp:cNvPr id="0" name=""/>
        <dsp:cNvSpPr/>
      </dsp:nvSpPr>
      <dsp:spPr>
        <a:xfrm>
          <a:off x="1607439" y="312039"/>
          <a:ext cx="1920240" cy="19202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3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Lead</a:t>
          </a:r>
          <a:endParaRPr lang="zh-CN" altLang="en-US" sz="2100" kern="1200" dirty="0"/>
        </a:p>
      </dsp:txBody>
      <dsp:txXfrm>
        <a:off x="1607439" y="312039"/>
        <a:ext cx="1920240" cy="1920240"/>
      </dsp:txXfrm>
    </dsp:sp>
    <dsp:sp modelId="{933D2BA7-011C-4432-B9A9-B1E874883114}">
      <dsp:nvSpPr>
        <dsp:cNvPr id="0" name=""/>
        <dsp:cNvSpPr/>
      </dsp:nvSpPr>
      <dsp:spPr>
        <a:xfrm>
          <a:off x="3863721" y="312039"/>
          <a:ext cx="1920240" cy="19202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2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Management</a:t>
          </a:r>
          <a:endParaRPr lang="zh-CN" altLang="en-US" sz="2100" kern="1200" dirty="0"/>
        </a:p>
      </dsp:txBody>
      <dsp:txXfrm>
        <a:off x="3863721" y="312039"/>
        <a:ext cx="1920240" cy="1920240"/>
      </dsp:txXfrm>
    </dsp:sp>
    <dsp:sp modelId="{2B5C0B9C-ACF5-40BC-BF6F-02B6ADB4FCED}">
      <dsp:nvSpPr>
        <dsp:cNvPr id="0" name=""/>
        <dsp:cNvSpPr/>
      </dsp:nvSpPr>
      <dsp:spPr>
        <a:xfrm>
          <a:off x="1607439" y="2568320"/>
          <a:ext cx="1920240" cy="19202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4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Dedicate</a:t>
          </a:r>
          <a:endParaRPr lang="zh-CN" altLang="en-US" sz="2100" kern="1200" dirty="0"/>
        </a:p>
      </dsp:txBody>
      <dsp:txXfrm>
        <a:off x="1607439" y="2568320"/>
        <a:ext cx="1920240" cy="1920240"/>
      </dsp:txXfrm>
    </dsp:sp>
    <dsp:sp modelId="{9AD6B4AA-507B-4908-9ACA-144FAD26648A}">
      <dsp:nvSpPr>
        <dsp:cNvPr id="0" name=""/>
        <dsp:cNvSpPr/>
      </dsp:nvSpPr>
      <dsp:spPr>
        <a:xfrm>
          <a:off x="3863721" y="2568320"/>
          <a:ext cx="1920240" cy="19202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1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Micro Management</a:t>
          </a:r>
          <a:endParaRPr lang="zh-CN" altLang="en-US" sz="2100" kern="1200" dirty="0"/>
        </a:p>
      </dsp:txBody>
      <dsp:txXfrm>
        <a:off x="3863721" y="2568320"/>
        <a:ext cx="1920240" cy="1920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5ABCEA9-E7DF-4EB3-9CD8-59546561717F}" type="datetimeFigureOut">
              <a:rPr lang="en-US" altLang="zh-CN"/>
              <a:pPr>
                <a:defRPr/>
              </a:pPr>
              <a:t>6/4/2015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1D3FDA0-9684-4BDC-8F94-C6747B6C3B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A2D63FE-50A8-4A8D-86B6-A0CAD8768D12}" type="datetimeFigureOut">
              <a:rPr lang="en-US" altLang="zh-CN"/>
              <a:pPr>
                <a:defRPr/>
              </a:pPr>
              <a:t>6/4/2015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19FF5FB-3290-4B46-8E0B-6365525014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749300" y="363538"/>
            <a:ext cx="5065713" cy="3800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100932" tIns="50466" rIns="100932" bIns="50466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b="1" smtClean="0"/>
              <a:t>How to be a successful research assistant?</a:t>
            </a:r>
          </a:p>
          <a:p>
            <a:r>
              <a:rPr lang="en-US" altLang="zh-CN" smtClean="0"/>
              <a:t>References: </a:t>
            </a:r>
          </a:p>
          <a:p>
            <a:r>
              <a:rPr lang="en-US" altLang="zh-CN" smtClean="0"/>
              <a:t>1. How to Succeed in Graduate School? </a:t>
            </a:r>
          </a:p>
          <a:p>
            <a:r>
              <a:rPr lang="en-US" altLang="zh-CN" smtClean="0"/>
              <a:t>2. How to be a good graduate student1? I:\Papers\Talks\How to Do Computer Systems Research\References</a:t>
            </a:r>
          </a:p>
          <a:p>
            <a:r>
              <a:rPr lang="en-US" altLang="zh-CN" smtClean="0"/>
              <a:t>Dr. Turk @ University of California, Santa Barbara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Be organized and systematic about setting and achieving goals.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Be organized and systematic about setting and achieving goals.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Research is basically idea generation (plus lots of sweat and tears)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Be organized and systematic about setting and achieving goals.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REU-&gt;graduate school</a:t>
            </a:r>
          </a:p>
          <a:p>
            <a:r>
              <a:rPr lang="en-US" altLang="zh-CN" dirty="0" smtClean="0"/>
              <a:t>YOU are in charge of your graduate education. It is primarily up to YOU to make it a great experience.</a:t>
            </a:r>
          </a:p>
          <a:p>
            <a:r>
              <a:rPr lang="en-US" altLang="zh-CN" dirty="0" smtClean="0"/>
              <a:t>Develop a “Can Do” </a:t>
            </a:r>
            <a:r>
              <a:rPr lang="en-US" altLang="zh-CN" dirty="0" smtClean="0"/>
              <a:t>attitude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Rose @</a:t>
            </a:r>
            <a:r>
              <a:rPr lang="en-US" altLang="zh-CN" baseline="0" dirty="0" smtClean="0"/>
              <a:t> </a:t>
            </a:r>
            <a:r>
              <a:rPr lang="en-US" altLang="zh-CN" baseline="0" smtClean="0"/>
              <a:t>Eday</a:t>
            </a:r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Google doc for discussion minutes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Google doc for discussion minutes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Especially for non-native English speakers, but also for everyone</a:t>
            </a:r>
          </a:p>
          <a:p>
            <a:r>
              <a:rPr lang="en-US" altLang="zh-CN" smtClean="0"/>
              <a:t>If you live and socialize with people who speak your (non-English) language, you will be at a disadvantage.</a:t>
            </a:r>
          </a:p>
          <a:p>
            <a:r>
              <a:rPr lang="en-US" altLang="zh-CN" smtClean="0"/>
              <a:t>Force yourself.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Okay, be polite and appropriate, but don’t hesitate to ask questions, challenge a speaker, request clarification, etc. (Be nice but firm.)</a:t>
            </a:r>
          </a:p>
          <a:p>
            <a:endParaRPr lang="en-US" altLang="zh-CN" smtClean="0"/>
          </a:p>
          <a:p>
            <a:r>
              <a:rPr lang="en-US" altLang="zh-CN" smtClean="0"/>
              <a:t>MIT and CMU cultures – confrontational, not polite (but let’s be constructive and purposeful about it)</a:t>
            </a:r>
          </a:p>
          <a:p>
            <a:endParaRPr lang="en-US" altLang="zh-CN" smtClean="0"/>
          </a:p>
          <a:p>
            <a:r>
              <a:rPr lang="en-US" altLang="zh-CN" smtClean="0"/>
              <a:t>Again, it is up to YOU do make this happen.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You’ll be working on this for a long time, and it will be difficult at times. You’d better like it, and truly be interested in it, passionate about it.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Research is basically idea generation (plus lots of sweat and tears)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Research is basically idea generation (plus lots of sweat and tears)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Research is basically idea generation (plus lots of sweat and tears)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In particular, your advisor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This may seem to contradict everything else I’ve said, but….</a:t>
            </a:r>
          </a:p>
          <a:p>
            <a:r>
              <a:rPr lang="en-US" altLang="zh-CN" smtClean="0"/>
              <a:t>This is not your whole life.</a:t>
            </a:r>
          </a:p>
          <a:p>
            <a:r>
              <a:rPr lang="en-US" altLang="zh-CN" sz="1400" smtClean="0"/>
              <a:t>Keep grad school in perspective: Passion and drive, but not obsession</a:t>
            </a:r>
          </a:p>
          <a:p>
            <a:endParaRPr lang="en-US" altLang="zh-CN" smtClean="0"/>
          </a:p>
          <a:p>
            <a:r>
              <a:rPr lang="en-US" altLang="zh-CN" sz="1400" smtClean="0"/>
              <a:t>Remind yourself from time to time why you’re doing this. Also remind yourself from time to time what in life is important to you.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747" tIns="43374" rIns="86747" bIns="4337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Minsky story – “If you’re here in order to get a job, then you shouldn’t be here.”</a:t>
            </a:r>
          </a:p>
          <a:p>
            <a:r>
              <a:rPr lang="en-US" altLang="zh-CN" smtClean="0"/>
              <a:t>My story: going to graduate school.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And graduate schools, publications, fame, fortune, and more…</a:t>
            </a:r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5650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66" tIns="46034" rIns="92066" bIns="46034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solidFill>
                <a:srgbClr val="000681"/>
              </a:solidFill>
            </a:endParaRPr>
          </a:p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Be organized and systematic about setting and achieving goals.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GCOE V 158 28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38100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924800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2895600"/>
            <a:ext cx="472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‹#›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6DC56-E92E-443C-BE1A-99C5617A2F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‹#›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4BCB-DFE2-4959-B33D-6F58DEFE1D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‹#›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9C825-3323-4D05-8D3D-C283A7EF9A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‹#›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‹#›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CFE84-E4F6-4404-9E8A-C0B3C4A3C6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‹#›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7D969-FBAE-4FEA-BF18-AD8359F53A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‹#›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00918-9C57-40B4-8130-851567138D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‹#›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00AAD-AAE7-49B6-BFDA-EF5A351644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‹#› 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04CAD-7727-474A-BCFA-ED75E47C90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‹#›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1E6D9-C47C-4F83-BFC1-C25BFA3819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‹#›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3D1CC-26B8-4EAA-A677-737E5C4793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SGCOE V 158 289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2400" y="5791200"/>
            <a:ext cx="1143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‹#› 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BA0CC0F5-11DD-4588-9641-2D24EE9CCE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581D"/>
        </a:buClr>
        <a:buChar char="•"/>
        <a:defRPr sz="3200">
          <a:solidFill>
            <a:srgbClr val="00068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581D"/>
        </a:buClr>
        <a:buChar char="–"/>
        <a:defRPr sz="2800">
          <a:solidFill>
            <a:srgbClr val="00068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581D"/>
        </a:buClr>
        <a:buChar char="•"/>
        <a:defRPr sz="2400">
          <a:solidFill>
            <a:srgbClr val="00068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581D"/>
        </a:buClr>
        <a:buChar char="–"/>
        <a:defRPr sz="2000">
          <a:solidFill>
            <a:srgbClr val="00068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xqin74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xqin7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8458200" cy="1524000"/>
          </a:xfrm>
        </p:spPr>
        <p:txBody>
          <a:bodyPr/>
          <a:lstStyle/>
          <a:p>
            <a:pPr eaLnBrk="1" hangingPunct="1"/>
            <a:r>
              <a:rPr lang="en-US" altLang="zh-CN" sz="5400" b="1" smtClean="0">
                <a:effectLst/>
                <a:ea typeface="宋体" pitchFamily="2" charset="-122"/>
              </a:rPr>
              <a:t>How to do research?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581400" y="3657600"/>
            <a:ext cx="4953000" cy="21236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 b="1" dirty="0">
                <a:ea typeface="宋体" pitchFamily="2" charset="-122"/>
              </a:rPr>
              <a:t>Xiao </a:t>
            </a:r>
            <a:r>
              <a:rPr lang="en-US" altLang="zh-CN" sz="2400" b="1" dirty="0" smtClean="0">
                <a:ea typeface="宋体" pitchFamily="2" charset="-122"/>
              </a:rPr>
              <a:t>Qin</a:t>
            </a:r>
            <a:endParaRPr lang="en-US" altLang="zh-CN" sz="2400" b="1" dirty="0">
              <a:ea typeface="宋体" pitchFamily="2" charset="-122"/>
            </a:endParaRPr>
          </a:p>
          <a:p>
            <a:pPr algn="ctr" eaLnBrk="0" hangingPunct="0">
              <a:spcBef>
                <a:spcPct val="50000"/>
              </a:spcBef>
            </a:pPr>
            <a:r>
              <a:rPr kumimoji="1" lang="en-US" altLang="zh-CN" i="1" dirty="0">
                <a:solidFill>
                  <a:schemeClr val="tx2"/>
                </a:solidFill>
                <a:ea typeface="宋体" pitchFamily="2" charset="-122"/>
              </a:rPr>
              <a:t>Department of Computer Science and Software Engineering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1" lang="en-US" altLang="zh-CN" i="1" dirty="0">
                <a:solidFill>
                  <a:schemeClr val="tx2"/>
                </a:solidFill>
                <a:ea typeface="宋体" pitchFamily="2" charset="-122"/>
              </a:rPr>
              <a:t>Auburn University</a:t>
            </a:r>
            <a:br>
              <a:rPr kumimoji="1" lang="en-US" altLang="zh-CN" i="1" dirty="0">
                <a:solidFill>
                  <a:schemeClr val="tx2"/>
                </a:solidFill>
                <a:ea typeface="宋体" pitchFamily="2" charset="-122"/>
              </a:rPr>
            </a:br>
            <a:r>
              <a:rPr kumimoji="1" lang="en-US" altLang="zh-CN" i="1" dirty="0">
                <a:solidFill>
                  <a:schemeClr val="tx2"/>
                </a:solidFill>
                <a:ea typeface="宋体" pitchFamily="2" charset="-122"/>
              </a:rPr>
              <a:t>http://www.eng.auburn.edu/~xqin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kumimoji="1" lang="en-US" altLang="zh-CN" i="1" dirty="0">
                <a:solidFill>
                  <a:schemeClr val="tx2"/>
                </a:solidFill>
                <a:ea typeface="宋体" pitchFamily="2" charset="-122"/>
              </a:rPr>
              <a:t>xqin@auburn.edu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066800" y="6357938"/>
            <a:ext cx="73152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400" b="1"/>
              <a:t>Some slides are adapted from notes by Dr. Matthew Turk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358040-89D3-4D96-AEA6-EC7F57795D14}" type="slidenum">
              <a:rPr lang="en-US" altLang="zh-CN" smtClean="0">
                <a:latin typeface="Arial" pitchFamily="34" charset="0"/>
              </a:rPr>
              <a:pPr/>
              <a:t>1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EAC8D0-92F4-4D52-AD4B-166BF1E71BE7}" type="slidenum">
              <a:rPr lang="en-US" altLang="zh-CN" smtClean="0">
                <a:latin typeface="Arial" pitchFamily="34" charset="0"/>
              </a:rPr>
              <a:pPr/>
              <a:t>10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914400" y="2438400"/>
            <a:ext cx="7315200" cy="2209800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CC"/>
              </a:buClr>
            </a:pPr>
            <a:endParaRPr lang="en-US" altLang="zh-CN" sz="1000"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33CC"/>
              </a:buClr>
            </a:pPr>
            <a:r>
              <a:rPr lang="en-US" altLang="zh-CN" sz="3600">
                <a:solidFill>
                  <a:srgbClr val="000681"/>
                </a:solidFill>
                <a:ea typeface="宋体" pitchFamily="2" charset="-122"/>
              </a:rPr>
              <a:t>  10 pieces of advice guaranteed to make you a successful research assistant.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4400" kern="0" dirty="0">
                <a:solidFill>
                  <a:srgbClr val="000681"/>
                </a:solidFill>
                <a:latin typeface="+mj-lt"/>
                <a:ea typeface="宋体" pitchFamily="2" charset="-122"/>
                <a:cs typeface="+mj-cs"/>
              </a:rPr>
              <a:t>How to be a successful </a:t>
            </a:r>
          </a:p>
          <a:p>
            <a:pPr algn="ctr" eaLnBrk="0" hangingPunct="0">
              <a:defRPr/>
            </a:pPr>
            <a:r>
              <a:rPr lang="en-US" altLang="zh-CN" sz="4400" kern="0" dirty="0">
                <a:solidFill>
                  <a:srgbClr val="000681"/>
                </a:solidFill>
                <a:latin typeface="+mj-lt"/>
                <a:ea typeface="宋体" pitchFamily="2" charset="-122"/>
                <a:cs typeface="+mj-cs"/>
              </a:rPr>
              <a:t>research assistant?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1. Manage Yourself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Goals, priorities, and planning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Set </a:t>
            </a: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goals</a:t>
            </a:r>
            <a:r>
              <a:rPr lang="en-US" altLang="zh-CN" sz="2400" dirty="0" smtClean="0">
                <a:ea typeface="宋体" pitchFamily="2" charset="-122"/>
              </a:rPr>
              <a:t>, and keep them updated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Make </a:t>
            </a: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a plan </a:t>
            </a:r>
            <a:r>
              <a:rPr lang="en-US" altLang="zh-CN" sz="2400" dirty="0" smtClean="0">
                <a:ea typeface="宋体" pitchFamily="2" charset="-122"/>
              </a:rPr>
              <a:t>for each day, week, month, quarter</a:t>
            </a:r>
          </a:p>
          <a:p>
            <a:pPr lvl="2"/>
            <a:r>
              <a:rPr lang="en-US" altLang="zh-CN" sz="2000" dirty="0" smtClean="0">
                <a:ea typeface="宋体" pitchFamily="2" charset="-122"/>
              </a:rPr>
              <a:t>“Failing to plan means planning to fail”</a:t>
            </a:r>
          </a:p>
          <a:p>
            <a:pPr lvl="1"/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Prioritize</a:t>
            </a:r>
            <a:r>
              <a:rPr lang="en-US" altLang="zh-CN" sz="2400" dirty="0" smtClean="0">
                <a:ea typeface="宋体" pitchFamily="2" charset="-122"/>
              </a:rPr>
              <a:t> – do important things first</a:t>
            </a:r>
          </a:p>
          <a:p>
            <a:pPr lvl="1"/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Don’t waste </a:t>
            </a:r>
            <a:r>
              <a:rPr lang="en-US" altLang="zh-CN" sz="2400" dirty="0" smtClean="0">
                <a:ea typeface="宋体" pitchFamily="2" charset="-122"/>
              </a:rPr>
              <a:t>time – kill your TV, </a:t>
            </a:r>
            <a:r>
              <a:rPr lang="en-US" altLang="zh-CN" sz="2400" dirty="0" err="1" smtClean="0">
                <a:ea typeface="宋体" pitchFamily="2" charset="-122"/>
              </a:rPr>
              <a:t>xBox</a:t>
            </a:r>
            <a:endParaRPr lang="en-US" altLang="zh-CN" sz="2400" dirty="0" smtClean="0">
              <a:ea typeface="宋体" pitchFamily="2" charset="-122"/>
            </a:endParaRPr>
          </a:p>
          <a:p>
            <a:pPr lvl="2"/>
            <a:r>
              <a:rPr lang="en-US" altLang="zh-CN" sz="2000" dirty="0" smtClean="0">
                <a:ea typeface="宋体" pitchFamily="2" charset="-122"/>
              </a:rPr>
              <a:t>Keep track of how you spend your time</a:t>
            </a:r>
          </a:p>
          <a:p>
            <a:pPr lvl="2"/>
            <a:r>
              <a:rPr lang="en-US" altLang="zh-CN" sz="2000" dirty="0" smtClean="0">
                <a:ea typeface="宋体" pitchFamily="2" charset="-122"/>
              </a:rPr>
              <a:t>Computer Science </a:t>
            </a:r>
            <a:r>
              <a:rPr lang="en-US" altLang="zh-CN" sz="2000" dirty="0" smtClean="0">
                <a:ea typeface="宋体" pitchFamily="2" charset="-122"/>
                <a:sym typeface="Symbol" pitchFamily="18" charset="2"/>
              </a:rPr>
              <a:t> Web Browsing Engineering</a:t>
            </a:r>
          </a:p>
          <a:p>
            <a:pPr lvl="2"/>
            <a:r>
              <a:rPr lang="en-US" altLang="zh-CN" sz="2000" dirty="0" smtClean="0">
                <a:ea typeface="宋体" pitchFamily="2" charset="-122"/>
                <a:sym typeface="Symbol" pitchFamily="18" charset="2"/>
              </a:rPr>
              <a:t>“Is this activity helping me to achieve my REU goal?”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Keep </a:t>
            </a: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a notebook</a:t>
            </a:r>
            <a:r>
              <a:rPr lang="en-US" altLang="zh-CN" sz="2400" dirty="0" smtClean="0">
                <a:ea typeface="宋体" pitchFamily="2" charset="-122"/>
              </a:rPr>
              <a:t>, write these things down</a:t>
            </a:r>
            <a:endParaRPr lang="en-US" altLang="zh-CN" sz="2400" dirty="0" smtClean="0">
              <a:ea typeface="宋体" pitchFamily="2" charset="-122"/>
              <a:sym typeface="Symbol" pitchFamily="18" charset="2"/>
            </a:endParaRPr>
          </a:p>
        </p:txBody>
      </p:sp>
      <p:pic>
        <p:nvPicPr>
          <p:cNvPr id="13316" name="Picture 4" descr="erhd3dff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74638"/>
            <a:ext cx="6858000" cy="1143000"/>
          </a:xfrm>
        </p:spPr>
        <p:txBody>
          <a:bodyPr/>
          <a:lstStyle/>
          <a:p>
            <a:r>
              <a:rPr lang="en-US" altLang="zh-CN" sz="4000" smtClean="0">
                <a:ea typeface="宋体" pitchFamily="2" charset="-122"/>
              </a:rPr>
              <a:t>Example 1 – </a:t>
            </a:r>
            <a:br>
              <a:rPr lang="en-US" altLang="zh-CN" sz="4000" smtClean="0">
                <a:ea typeface="宋体" pitchFamily="2" charset="-122"/>
              </a:rPr>
            </a:br>
            <a:r>
              <a:rPr lang="en-US" altLang="zh-CN" sz="4000" smtClean="0">
                <a:ea typeface="宋体" pitchFamily="2" charset="-122"/>
              </a:rPr>
              <a:t>Keep Track of Your Time</a:t>
            </a:r>
          </a:p>
        </p:txBody>
      </p:sp>
      <p:pic>
        <p:nvPicPr>
          <p:cNvPr id="1433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1990725"/>
            <a:ext cx="8818562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"/>
            <a:ext cx="1635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7239000" cy="1143000"/>
          </a:xfrm>
        </p:spPr>
        <p:txBody>
          <a:bodyPr/>
          <a:lstStyle/>
          <a:p>
            <a:r>
              <a:rPr lang="en-US" altLang="zh-CN" sz="2800" smtClean="0">
                <a:ea typeface="宋体" pitchFamily="2" charset="-122"/>
              </a:rPr>
              <a:t>Example 2 – </a:t>
            </a:r>
            <a:br>
              <a:rPr lang="en-US" altLang="zh-CN" sz="2800" smtClean="0">
                <a:ea typeface="宋体" pitchFamily="2" charset="-122"/>
              </a:rPr>
            </a:br>
            <a:r>
              <a:rPr lang="en-US" altLang="zh-CN" sz="2800" smtClean="0">
                <a:ea typeface="宋体" pitchFamily="2" charset="-122"/>
              </a:rPr>
              <a:t>Keep Track of Your Time: a better approach </a:t>
            </a:r>
          </a:p>
        </p:txBody>
      </p:sp>
      <p:pic>
        <p:nvPicPr>
          <p:cNvPr id="1536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76200"/>
            <a:ext cx="1635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143000"/>
            <a:ext cx="50292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宋体" pitchFamily="2" charset="-122"/>
              </a:rPr>
              <a:t>Example 3: How to reply emails?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Google: “How to Read 100 Emails, Fast” </a:t>
            </a:r>
          </a:p>
          <a:p>
            <a:r>
              <a:rPr lang="en-US" altLang="zh-CN" smtClean="0">
                <a:ea typeface="宋体" pitchFamily="2" charset="-122"/>
              </a:rPr>
              <a:t>Check email once a day </a:t>
            </a:r>
          </a:p>
          <a:p>
            <a:r>
              <a:rPr lang="en-US" altLang="zh-CN" smtClean="0">
                <a:ea typeface="宋体" pitchFamily="2" charset="-122"/>
              </a:rPr>
              <a:t>Group emails </a:t>
            </a:r>
          </a:p>
          <a:p>
            <a:r>
              <a:rPr lang="en-US" altLang="zh-CN" smtClean="0">
                <a:ea typeface="宋体" pitchFamily="2" charset="-122"/>
              </a:rPr>
              <a:t>Reply to all the short emails - first with "yes" or "no" as an answer</a:t>
            </a:r>
          </a:p>
          <a:p>
            <a:r>
              <a:rPr lang="en-US" altLang="zh-CN" smtClean="0">
                <a:ea typeface="宋体" pitchFamily="2" charset="-122"/>
              </a:rPr>
              <a:t>Write brief emails </a:t>
            </a:r>
          </a:p>
          <a:p>
            <a:r>
              <a:rPr lang="en-US" altLang="zh-CN" smtClean="0">
                <a:ea typeface="宋体" pitchFamily="2" charset="-122"/>
              </a:rPr>
              <a:t>Long emails -&gt; tasks -&gt; must be prioritized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r>
              <a:rPr lang="en-US" altLang="zh-CN" sz="4000" smtClean="0">
                <a:ea typeface="宋体" pitchFamily="2" charset="-122"/>
              </a:rPr>
              <a:t>2. Develop Intellectual Discipline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smtClean="0">
                <a:ea typeface="宋体" pitchFamily="2" charset="-122"/>
              </a:rPr>
              <a:t>Think!</a:t>
            </a:r>
          </a:p>
          <a:p>
            <a:pPr lvl="1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Set aside time for thinking. Really.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ea typeface="宋体" pitchFamily="2" charset="-122"/>
              </a:rPr>
              <a:t>Read! (</a:t>
            </a:r>
            <a:r>
              <a:rPr lang="en-US" altLang="zh-CN" sz="2400" smtClean="0">
                <a:ea typeface="宋体" pitchFamily="2" charset="-122"/>
              </a:rPr>
              <a:t>To be covered in another training session</a:t>
            </a:r>
            <a:r>
              <a:rPr lang="en-US" altLang="zh-CN" sz="2800" smtClean="0">
                <a:ea typeface="宋体" pitchFamily="2" charset="-122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Get to know the literature in your area intimately (not superficially)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ea typeface="宋体" pitchFamily="2" charset="-122"/>
              </a:rPr>
              <a:t>Act!</a:t>
            </a:r>
          </a:p>
          <a:p>
            <a:pPr lvl="1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Don’t feel like you have to know everything first</a:t>
            </a:r>
          </a:p>
          <a:p>
            <a:pPr lvl="1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Don’t worry about being wrong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ea typeface="宋体" pitchFamily="2" charset="-122"/>
              </a:rPr>
              <a:t>Evaluate!</a:t>
            </a:r>
          </a:p>
          <a:p>
            <a:pPr lvl="1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Solicit feedback – most ideas aren’t so good…</a:t>
            </a:r>
          </a:p>
        </p:txBody>
      </p:sp>
      <p:pic>
        <p:nvPicPr>
          <p:cNvPr id="17412" name="Picture 4" descr="j02153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863" y="0"/>
            <a:ext cx="1100137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6934200" cy="1143000"/>
          </a:xfrm>
        </p:spPr>
        <p:txBody>
          <a:bodyPr/>
          <a:lstStyle/>
          <a:p>
            <a:r>
              <a:rPr lang="en-US" altLang="zh-CN" sz="4000" smtClean="0">
                <a:ea typeface="宋体" pitchFamily="2" charset="-122"/>
              </a:rPr>
              <a:t>Example 4 – </a:t>
            </a:r>
            <a:br>
              <a:rPr lang="en-US" altLang="zh-CN" sz="4000" smtClean="0">
                <a:ea typeface="宋体" pitchFamily="2" charset="-122"/>
              </a:rPr>
            </a:br>
            <a:r>
              <a:rPr lang="en-US" altLang="zh-CN" sz="4000" smtClean="0">
                <a:ea typeface="宋体" pitchFamily="2" charset="-122"/>
              </a:rPr>
              <a:t>Keep a notebook</a:t>
            </a:r>
          </a:p>
        </p:txBody>
      </p:sp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8510588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3" descr="A%20hardback%20notebook%20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28600"/>
            <a:ext cx="1905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3. Be proactive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Don’t wait to be told what to do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Don’t be passive; in fact, be aggressive!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Make things happen</a:t>
            </a:r>
          </a:p>
          <a:p>
            <a:r>
              <a:rPr lang="en-US" altLang="zh-CN" sz="2800" dirty="0" smtClean="0">
                <a:ea typeface="宋体" pitchFamily="2" charset="-122"/>
              </a:rPr>
              <a:t>You will not be spoon-fed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What you get out of the </a:t>
            </a:r>
            <a:r>
              <a:rPr lang="en-US" altLang="zh-CN" sz="2400" dirty="0" smtClean="0">
                <a:ea typeface="宋体" pitchFamily="2" charset="-122"/>
              </a:rPr>
              <a:t>research </a:t>
            </a:r>
            <a:r>
              <a:rPr lang="en-US" altLang="zh-CN" sz="2400" dirty="0" smtClean="0">
                <a:ea typeface="宋体" pitchFamily="2" charset="-122"/>
              </a:rPr>
              <a:t>program is a non-linear function of what effort you put into it.</a:t>
            </a:r>
          </a:p>
          <a:p>
            <a:r>
              <a:rPr lang="en-US" altLang="zh-CN" sz="2800" dirty="0" smtClean="0">
                <a:ea typeface="宋体" pitchFamily="2" charset="-122"/>
              </a:rPr>
              <a:t>Research activities </a:t>
            </a:r>
            <a:r>
              <a:rPr lang="en-US" altLang="zh-CN" sz="2800" dirty="0" smtClean="0">
                <a:ea typeface="宋体" pitchFamily="2" charset="-122"/>
              </a:rPr>
              <a:t>can be very unstructured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Unlike </a:t>
            </a:r>
            <a:r>
              <a:rPr lang="en-US" altLang="zh-CN" sz="2400" smtClean="0">
                <a:ea typeface="宋体" pitchFamily="2" charset="-122"/>
              </a:rPr>
              <a:t>undergraduate </a:t>
            </a:r>
            <a:r>
              <a:rPr lang="en-US" altLang="zh-CN" sz="2400" smtClean="0">
                <a:ea typeface="宋体" pitchFamily="2" charset="-122"/>
              </a:rPr>
              <a:t>studies</a:t>
            </a:r>
            <a:endParaRPr lang="en-US" altLang="zh-CN" sz="2400" dirty="0" smtClean="0"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So it’s up to you (not your advisor)</a:t>
            </a:r>
          </a:p>
        </p:txBody>
      </p:sp>
      <p:pic>
        <p:nvPicPr>
          <p:cNvPr id="19460" name="Picture 4" descr="miblbhft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0475" y="76200"/>
            <a:ext cx="147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6934200" cy="1143000"/>
          </a:xfrm>
        </p:spPr>
        <p:txBody>
          <a:bodyPr/>
          <a:lstStyle/>
          <a:p>
            <a:r>
              <a:rPr lang="en-US" altLang="zh-CN" sz="3200" smtClean="0">
                <a:ea typeface="宋体" pitchFamily="2" charset="-122"/>
              </a:rPr>
              <a:t>Example 5 – </a:t>
            </a:r>
            <a:br>
              <a:rPr lang="en-US" altLang="zh-CN" sz="3200" smtClean="0">
                <a:ea typeface="宋体" pitchFamily="2" charset="-122"/>
              </a:rPr>
            </a:br>
            <a:r>
              <a:rPr lang="en-US" altLang="zh-CN" sz="3200" smtClean="0">
                <a:ea typeface="宋体" pitchFamily="2" charset="-122"/>
              </a:rPr>
              <a:t>Discussion Minutes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6467475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6934200" cy="1143000"/>
          </a:xfrm>
        </p:spPr>
        <p:txBody>
          <a:bodyPr/>
          <a:lstStyle/>
          <a:p>
            <a:r>
              <a:rPr lang="en-US" altLang="zh-CN" sz="3200" smtClean="0">
                <a:ea typeface="宋体" pitchFamily="2" charset="-122"/>
              </a:rPr>
              <a:t>Example 6 – </a:t>
            </a:r>
            <a:br>
              <a:rPr lang="en-US" altLang="zh-CN" sz="3200" smtClean="0">
                <a:ea typeface="宋体" pitchFamily="2" charset="-122"/>
              </a:rPr>
            </a:br>
            <a:r>
              <a:rPr lang="en-US" altLang="zh-CN" sz="3200" smtClean="0">
                <a:ea typeface="宋体" pitchFamily="2" charset="-122"/>
              </a:rPr>
              <a:t>Dropbox to share document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066800"/>
            <a:ext cx="62484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3352800"/>
            <a:ext cx="1600200" cy="3124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My Story of Doing Research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4582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 smtClean="0">
                <a:solidFill>
                  <a:srgbClr val="FF0000"/>
                </a:solidFill>
                <a:ea typeface="宋体" pitchFamily="2" charset="-122"/>
              </a:rPr>
              <a:t>Undergraduate Student at Huazhong University of Science and Technology, (1996)</a:t>
            </a:r>
          </a:p>
          <a:p>
            <a:pPr lvl="1">
              <a:lnSpc>
                <a:spcPct val="80000"/>
              </a:lnSpc>
            </a:pPr>
            <a:r>
              <a:rPr lang="en-US" altLang="zh-CN" sz="2000" smtClean="0">
                <a:solidFill>
                  <a:srgbClr val="FF0000"/>
                </a:solidFill>
                <a:ea typeface="宋体" pitchFamily="2" charset="-122"/>
              </a:rPr>
              <a:t>Real-Time Disk Scheduling in Unix</a:t>
            </a:r>
          </a:p>
          <a:p>
            <a:pPr>
              <a:lnSpc>
                <a:spcPct val="80000"/>
              </a:lnSpc>
            </a:pPr>
            <a:r>
              <a:rPr lang="en-US" altLang="zh-CN" sz="2400" smtClean="0">
                <a:ea typeface="宋体" pitchFamily="2" charset="-122"/>
              </a:rPr>
              <a:t>M.S. Student at Huazhong University of Science and Technology, (1996-1999)</a:t>
            </a:r>
          </a:p>
          <a:p>
            <a:pPr lvl="1">
              <a:lnSpc>
                <a:spcPct val="80000"/>
              </a:lnSpc>
            </a:pPr>
            <a:r>
              <a:rPr lang="en-US" altLang="zh-CN" sz="2000" smtClean="0">
                <a:ea typeface="宋体" pitchFamily="2" charset="-122"/>
              </a:rPr>
              <a:t>Real-Time and Fault-Tolerant Scheduling</a:t>
            </a:r>
          </a:p>
          <a:p>
            <a:pPr>
              <a:lnSpc>
                <a:spcPct val="80000"/>
              </a:lnSpc>
            </a:pPr>
            <a:r>
              <a:rPr lang="en-US" altLang="zh-CN" sz="2400" smtClean="0">
                <a:ea typeface="宋体" pitchFamily="2" charset="-122"/>
              </a:rPr>
              <a:t>A doctoral student at the University of Nebraska-Lincoln (2001-2004)</a:t>
            </a:r>
          </a:p>
          <a:p>
            <a:pPr lvl="1">
              <a:lnSpc>
                <a:spcPct val="80000"/>
              </a:lnSpc>
            </a:pPr>
            <a:r>
              <a:rPr lang="en-US" altLang="zh-CN" sz="2000" smtClean="0">
                <a:ea typeface="宋体" pitchFamily="2" charset="-122"/>
              </a:rPr>
              <a:t>I/O-Aware Load Balancing</a:t>
            </a:r>
          </a:p>
          <a:p>
            <a:pPr>
              <a:lnSpc>
                <a:spcPct val="80000"/>
              </a:lnSpc>
            </a:pPr>
            <a:r>
              <a:rPr lang="en-US" altLang="zh-CN" sz="2400" smtClean="0">
                <a:ea typeface="宋体" pitchFamily="2" charset="-122"/>
              </a:rPr>
              <a:t>Assistant Professor at New Mexico Tech (2004-2007)</a:t>
            </a:r>
          </a:p>
          <a:p>
            <a:pPr lvl="1">
              <a:lnSpc>
                <a:spcPct val="80000"/>
              </a:lnSpc>
            </a:pPr>
            <a:r>
              <a:rPr lang="en-US" altLang="zh-CN" sz="2000" smtClean="0">
                <a:ea typeface="宋体" pitchFamily="2" charset="-122"/>
              </a:rPr>
              <a:t>Security-Aware Scheduling</a:t>
            </a:r>
          </a:p>
          <a:p>
            <a:pPr>
              <a:lnSpc>
                <a:spcPct val="80000"/>
              </a:lnSpc>
            </a:pPr>
            <a:r>
              <a:rPr lang="en-US" altLang="zh-CN" sz="2400" smtClean="0">
                <a:ea typeface="宋体" pitchFamily="2" charset="-122"/>
              </a:rPr>
              <a:t>Assistant Professor at Auburn University (2007-2010)</a:t>
            </a:r>
          </a:p>
          <a:p>
            <a:pPr lvl="1">
              <a:lnSpc>
                <a:spcPct val="80000"/>
              </a:lnSpc>
            </a:pPr>
            <a:r>
              <a:rPr lang="en-US" altLang="zh-CN" sz="2000" smtClean="0">
                <a:ea typeface="宋体" pitchFamily="2" charset="-122"/>
              </a:rPr>
              <a:t>Energy-Efficient Storage Systems</a:t>
            </a:r>
          </a:p>
          <a:p>
            <a:pPr>
              <a:lnSpc>
                <a:spcPct val="80000"/>
              </a:lnSpc>
            </a:pPr>
            <a:r>
              <a:rPr lang="en-US" altLang="zh-CN" sz="2400" smtClean="0">
                <a:ea typeface="宋体" pitchFamily="2" charset="-122"/>
              </a:rPr>
              <a:t>Associate Professor at Auburn University (2010-now)</a:t>
            </a:r>
          </a:p>
          <a:p>
            <a:pPr lvl="1">
              <a:lnSpc>
                <a:spcPct val="80000"/>
              </a:lnSpc>
            </a:pPr>
            <a:r>
              <a:rPr lang="en-US" altLang="zh-CN" sz="2000" smtClean="0">
                <a:ea typeface="宋体" pitchFamily="2" charset="-122"/>
              </a:rPr>
              <a:t>Active Storage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4. Learn to communicate well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smtClean="0">
                <a:ea typeface="宋体" pitchFamily="2" charset="-122"/>
              </a:rPr>
              <a:t>Speaking</a:t>
            </a:r>
          </a:p>
          <a:p>
            <a:pPr marL="669925" lvl="1" indent="-325438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Communicate clearly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ea typeface="宋体" pitchFamily="2" charset="-122"/>
              </a:rPr>
              <a:t>Writing</a:t>
            </a:r>
          </a:p>
          <a:p>
            <a:pPr marL="669925" lvl="1" indent="-325438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Organization and clarity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ea typeface="宋体" pitchFamily="2" charset="-122"/>
              </a:rPr>
              <a:t>Presenting</a:t>
            </a:r>
          </a:p>
          <a:p>
            <a:pPr marL="669925" lvl="1" indent="-325438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Not just “talking,” but </a:t>
            </a:r>
            <a:r>
              <a:rPr lang="en-US" altLang="zh-CN" sz="2400" i="1" smtClean="0">
                <a:ea typeface="宋体" pitchFamily="2" charset="-122"/>
              </a:rPr>
              <a:t>communicating</a:t>
            </a:r>
            <a:endParaRPr lang="en-US" altLang="zh-CN" sz="2400" smtClean="0">
              <a:ea typeface="宋体" pitchFamily="2" charset="-122"/>
            </a:endParaRPr>
          </a:p>
          <a:p>
            <a:pPr marL="669925" lvl="1" indent="-325438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Even a lecture is a two-way interaction</a:t>
            </a:r>
          </a:p>
          <a:p>
            <a:pPr marL="669925" lvl="1" indent="-325438">
              <a:lnSpc>
                <a:spcPct val="90000"/>
              </a:lnSpc>
            </a:pPr>
            <a:endParaRPr lang="en-US" altLang="zh-CN" sz="240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800" smtClean="0">
                <a:ea typeface="宋体" pitchFamily="2" charset="-122"/>
              </a:rPr>
              <a:t>These are skills that can be learned!</a:t>
            </a:r>
          </a:p>
          <a:p>
            <a:pPr marL="669925" lvl="1" indent="-325438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Practice talks (videotaped), write short papers, ask friends and colleagues to help you, …</a:t>
            </a:r>
          </a:p>
        </p:txBody>
      </p:sp>
      <p:pic>
        <p:nvPicPr>
          <p:cNvPr id="22532" name="Picture 4" descr="x2_etnj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2263" y="0"/>
            <a:ext cx="1201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5029200" y="1828800"/>
            <a:ext cx="3505200" cy="1016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ea typeface="宋体" pitchFamily="2" charset="-122"/>
              </a:rPr>
              <a:t>Your intelligence and ideas will be judged by your ability to communicate in English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7467600" cy="1447800"/>
          </a:xfrm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5. Develop an intellectual community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Among your peers at Auburn, create something different and special</a:t>
            </a:r>
          </a:p>
          <a:p>
            <a:pPr lvl="1"/>
            <a:r>
              <a:rPr lang="en-US" altLang="zh-CN" smtClean="0">
                <a:ea typeface="宋体" pitchFamily="2" charset="-122"/>
              </a:rPr>
              <a:t>Ask questions</a:t>
            </a:r>
          </a:p>
          <a:p>
            <a:pPr lvl="1"/>
            <a:r>
              <a:rPr lang="en-US" altLang="zh-CN" smtClean="0">
                <a:ea typeface="宋体" pitchFamily="2" charset="-122"/>
              </a:rPr>
              <a:t>Discuss ideas</a:t>
            </a:r>
          </a:p>
          <a:p>
            <a:pPr lvl="1"/>
            <a:r>
              <a:rPr lang="en-US" altLang="zh-CN" smtClean="0">
                <a:ea typeface="宋体" pitchFamily="2" charset="-122"/>
              </a:rPr>
              <a:t>Brainstorm</a:t>
            </a:r>
          </a:p>
          <a:p>
            <a:pPr lvl="1"/>
            <a:r>
              <a:rPr lang="en-US" altLang="zh-CN" smtClean="0">
                <a:ea typeface="宋体" pitchFamily="2" charset="-122"/>
              </a:rPr>
              <a:t>Argue, challenge</a:t>
            </a:r>
          </a:p>
          <a:p>
            <a:pPr lvl="1"/>
            <a:r>
              <a:rPr lang="en-US" altLang="zh-CN" smtClean="0">
                <a:ea typeface="宋体" pitchFamily="2" charset="-122"/>
              </a:rPr>
              <a:t>Collaborate</a:t>
            </a:r>
          </a:p>
        </p:txBody>
      </p:sp>
      <p:pic>
        <p:nvPicPr>
          <p:cNvPr id="23556" name="Picture 4" descr="j02975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0738" y="304800"/>
            <a:ext cx="18208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6. Networking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smtClean="0">
                <a:ea typeface="宋体" pitchFamily="2" charset="-122"/>
              </a:rPr>
              <a:t>Get to know the people in the department (faculty and grad students), and other people in your field</a:t>
            </a:r>
          </a:p>
          <a:p>
            <a:pPr marL="669925" lvl="1" indent="-325438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Don’t wait – introduce yourself!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ea typeface="宋体" pitchFamily="2" charset="-122"/>
              </a:rPr>
              <a:t>Go to conferences and meet other REU students and “famous” researchers</a:t>
            </a:r>
          </a:p>
          <a:p>
            <a:pPr marL="669925" lvl="1" indent="-325438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Be aggressive!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ea typeface="宋体" pitchFamily="2" charset="-122"/>
              </a:rPr>
              <a:t>Talk with visitors: “pick their pockets”</a:t>
            </a:r>
          </a:p>
          <a:p>
            <a:pPr marL="669925" lvl="1" indent="-325438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You never know who will someday offer you a job, write a reference letter, review your paper, give you invaluable feedback or insight….</a:t>
            </a:r>
          </a:p>
        </p:txBody>
      </p:sp>
      <p:pic>
        <p:nvPicPr>
          <p:cNvPr id="24580" name="Picture 4" descr="nvrcexq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152400"/>
            <a:ext cx="1104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7. Choose a good research problem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sz="2800" smtClean="0">
                <a:ea typeface="宋体" pitchFamily="2" charset="-122"/>
              </a:rPr>
              <a:t>This is the hardest, and most important, part of research!</a:t>
            </a:r>
          </a:p>
          <a:p>
            <a:r>
              <a:rPr lang="en-US" altLang="zh-CN" sz="2800" smtClean="0">
                <a:ea typeface="宋体" pitchFamily="2" charset="-122"/>
              </a:rPr>
              <a:t>The Goldilocks problem:</a:t>
            </a:r>
          </a:p>
          <a:p>
            <a:pPr lvl="1"/>
            <a:r>
              <a:rPr lang="en-US" altLang="zh-CN" sz="2400" smtClean="0">
                <a:ea typeface="宋体" pitchFamily="2" charset="-122"/>
              </a:rPr>
              <a:t>Not too hard, not too soft, not too hot, not too cold, not too big, not too small</a:t>
            </a:r>
          </a:p>
          <a:p>
            <a:r>
              <a:rPr lang="en-US" altLang="zh-CN" sz="2800" smtClean="0">
                <a:ea typeface="宋体" pitchFamily="2" charset="-122"/>
              </a:rPr>
              <a:t>Think, read, act, evaluate</a:t>
            </a:r>
          </a:p>
          <a:p>
            <a:pPr lvl="1"/>
            <a:r>
              <a:rPr lang="en-US" altLang="zh-CN" sz="2400" smtClean="0">
                <a:ea typeface="宋体" pitchFamily="2" charset="-122"/>
              </a:rPr>
              <a:t>And talk to everyone – not only your advisor</a:t>
            </a:r>
          </a:p>
          <a:p>
            <a:endParaRPr lang="en-US" altLang="zh-CN" sz="2800" smtClean="0">
              <a:ea typeface="宋体" pitchFamily="2" charset="-122"/>
            </a:endParaRPr>
          </a:p>
          <a:p>
            <a:r>
              <a:rPr lang="en-US" altLang="zh-CN" sz="2800" smtClean="0">
                <a:ea typeface="宋体" pitchFamily="2" charset="-122"/>
              </a:rPr>
              <a:t>Passion or duty?</a:t>
            </a:r>
          </a:p>
        </p:txBody>
      </p:sp>
      <p:pic>
        <p:nvPicPr>
          <p:cNvPr id="25604" name="Picture 4" descr="j0232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1163" y="0"/>
            <a:ext cx="1112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r>
              <a:rPr lang="en-US" altLang="zh-CN" sz="4000" smtClean="0">
                <a:ea typeface="宋体" pitchFamily="2" charset="-122"/>
              </a:rPr>
              <a:t>An Example </a:t>
            </a:r>
            <a:br>
              <a:rPr lang="en-US" altLang="zh-CN" sz="4000" smtClean="0">
                <a:ea typeface="宋体" pitchFamily="2" charset="-122"/>
              </a:rPr>
            </a:br>
            <a:r>
              <a:rPr lang="en-US" altLang="zh-CN" sz="3200" smtClean="0">
                <a:ea typeface="宋体" pitchFamily="2" charset="-122"/>
              </a:rPr>
              <a:t>Data Placement in Hadoop Clusters</a:t>
            </a:r>
          </a:p>
        </p:txBody>
      </p:sp>
      <p:pic>
        <p:nvPicPr>
          <p:cNvPr id="26627" name="Picture 3" descr="j02153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863" y="0"/>
            <a:ext cx="1100137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luster Photogra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09700"/>
            <a:ext cx="71056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en-US" altLang="zh-CN" sz="4000" smtClean="0">
                <a:ea typeface="宋体" pitchFamily="2" charset="-122"/>
              </a:rPr>
              <a:t>An Example </a:t>
            </a:r>
            <a:br>
              <a:rPr lang="en-US" altLang="zh-CN" sz="4000" smtClean="0">
                <a:ea typeface="宋体" pitchFamily="2" charset="-122"/>
              </a:rPr>
            </a:br>
            <a:r>
              <a:rPr lang="en-US" altLang="zh-CN" sz="3200" smtClean="0">
                <a:ea typeface="宋体" pitchFamily="2" charset="-122"/>
              </a:rPr>
              <a:t>Data Placement in Hadoop Clusters (cont.)</a:t>
            </a:r>
          </a:p>
        </p:txBody>
      </p:sp>
      <p:pic>
        <p:nvPicPr>
          <p:cNvPr id="27651" name="Picture 3" descr="j02153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863" y="0"/>
            <a:ext cx="1100137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30257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4038600" y="1600200"/>
            <a:ext cx="472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r>
              <a:rPr lang="en-US" altLang="zh-CN" sz="3200">
                <a:solidFill>
                  <a:srgbClr val="000681"/>
                </a:solidFill>
                <a:ea typeface="宋体" pitchFamily="2" charset="-122"/>
              </a:rPr>
              <a:t>The MapReduce programming model is growing in popularity</a:t>
            </a:r>
          </a:p>
          <a:p>
            <a:pPr marL="342900" indent="-342900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endParaRPr lang="en-US" altLang="zh-CN" sz="3200">
              <a:solidFill>
                <a:srgbClr val="000681"/>
              </a:solidFill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581D"/>
              </a:buClr>
              <a:buFontTx/>
              <a:buChar char="•"/>
            </a:pPr>
            <a:r>
              <a:rPr lang="en-US" altLang="zh-CN" sz="3200">
                <a:solidFill>
                  <a:srgbClr val="000681"/>
                </a:solidFill>
                <a:ea typeface="宋体" pitchFamily="2" charset="-122"/>
              </a:rPr>
              <a:t>Hadoop is used by Yahoo, Facebook, Amazon.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305800" cy="1828800"/>
          </a:xfrm>
        </p:spPr>
        <p:txBody>
          <a:bodyPr/>
          <a:lstStyle/>
          <a:p>
            <a:r>
              <a:rPr lang="en-US" altLang="zh-CN" sz="4000" smtClean="0">
                <a:ea typeface="宋体" pitchFamily="2" charset="-122"/>
              </a:rPr>
              <a:t>Another Example – How to think</a:t>
            </a:r>
            <a:br>
              <a:rPr lang="en-US" altLang="zh-CN" sz="4000" smtClean="0">
                <a:ea typeface="宋体" pitchFamily="2" charset="-122"/>
              </a:rPr>
            </a:br>
            <a:r>
              <a:rPr lang="en-US" altLang="zh-CN" sz="3200" smtClean="0">
                <a:ea typeface="宋体" pitchFamily="2" charset="-122"/>
              </a:rPr>
              <a:t>I/O Performance Bottleneck Problems in Bioinformatics Applications</a:t>
            </a:r>
          </a:p>
        </p:txBody>
      </p:sp>
      <p:pic>
        <p:nvPicPr>
          <p:cNvPr id="28675" name="Picture 3" descr="j02153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863" y="0"/>
            <a:ext cx="1100137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46288"/>
            <a:ext cx="7315200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458200" cy="865187"/>
          </a:xfrm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8. Understand the faculty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smtClean="0">
                <a:ea typeface="宋体" pitchFamily="2" charset="-122"/>
              </a:rPr>
              <a:t>We are very busy.</a:t>
            </a:r>
          </a:p>
          <a:p>
            <a:pPr lvl="1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That’s no excuse. We </a:t>
            </a:r>
            <a:r>
              <a:rPr lang="en-US" altLang="zh-CN" sz="2400" i="1" smtClean="0">
                <a:ea typeface="宋体" pitchFamily="2" charset="-122"/>
              </a:rPr>
              <a:t>do</a:t>
            </a:r>
            <a:r>
              <a:rPr lang="en-US" altLang="zh-CN" sz="2400" smtClean="0">
                <a:ea typeface="宋体" pitchFamily="2" charset="-122"/>
              </a:rPr>
              <a:t> have time for you.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ea typeface="宋体" pitchFamily="2" charset="-122"/>
              </a:rPr>
              <a:t>We know more than you do.</a:t>
            </a:r>
          </a:p>
          <a:p>
            <a:pPr lvl="1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At least for a little while.</a:t>
            </a:r>
          </a:p>
          <a:p>
            <a:pPr lvl="1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But not as much more as you might think.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ea typeface="宋体" pitchFamily="2" charset="-122"/>
              </a:rPr>
              <a:t>We are not superior beings.</a:t>
            </a:r>
          </a:p>
          <a:p>
            <a:pPr lvl="1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Most of us have first names.</a:t>
            </a:r>
          </a:p>
          <a:p>
            <a:pPr lvl="1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Give </a:t>
            </a:r>
            <a:r>
              <a:rPr lang="en-US" altLang="zh-CN" sz="2400" i="1" smtClean="0">
                <a:ea typeface="宋体" pitchFamily="2" charset="-122"/>
              </a:rPr>
              <a:t>us</a:t>
            </a:r>
            <a:r>
              <a:rPr lang="en-US" altLang="zh-CN" sz="2400" smtClean="0">
                <a:ea typeface="宋体" pitchFamily="2" charset="-122"/>
              </a:rPr>
              <a:t> feedback too!</a:t>
            </a:r>
          </a:p>
          <a:p>
            <a:pPr>
              <a:lnSpc>
                <a:spcPct val="90000"/>
              </a:lnSpc>
            </a:pPr>
            <a:r>
              <a:rPr lang="en-US" altLang="zh-CN" sz="2800" smtClean="0">
                <a:ea typeface="宋体" pitchFamily="2" charset="-122"/>
              </a:rPr>
              <a:t>We are part mentor, part colleague, part human.</a:t>
            </a:r>
          </a:p>
        </p:txBody>
      </p:sp>
      <p:pic>
        <p:nvPicPr>
          <p:cNvPr id="29700" name="Picture 4" descr="j014131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938" y="0"/>
            <a:ext cx="1008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057400"/>
            <a:ext cx="8829675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9. Study successful people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Senior grad students, faculty, pioneers, leaders in your field, …</a:t>
            </a:r>
          </a:p>
          <a:p>
            <a:pPr lvl="1"/>
            <a:r>
              <a:rPr lang="en-US" altLang="zh-CN" smtClean="0">
                <a:ea typeface="宋体" pitchFamily="2" charset="-122"/>
              </a:rPr>
              <a:t>Read biographies</a:t>
            </a:r>
          </a:p>
          <a:p>
            <a:pPr lvl="1"/>
            <a:r>
              <a:rPr lang="en-US" altLang="zh-CN" smtClean="0">
                <a:ea typeface="宋体" pitchFamily="2" charset="-122"/>
              </a:rPr>
              <a:t>Who are your heroes, mentors?</a:t>
            </a:r>
          </a:p>
          <a:p>
            <a:pPr lvl="1"/>
            <a:endParaRPr lang="en-US" altLang="zh-CN" smtClean="0">
              <a:ea typeface="宋体" pitchFamily="2" charset="-122"/>
            </a:endParaRPr>
          </a:p>
          <a:p>
            <a:r>
              <a:rPr lang="en-US" altLang="zh-CN" smtClean="0">
                <a:ea typeface="宋体" pitchFamily="2" charset="-122"/>
              </a:rPr>
              <a:t>Seek advice</a:t>
            </a:r>
          </a:p>
          <a:p>
            <a:pPr lvl="1"/>
            <a:r>
              <a:rPr lang="en-US" altLang="zh-CN" smtClean="0">
                <a:ea typeface="宋体" pitchFamily="2" charset="-122"/>
              </a:rPr>
              <a:t>But modify it to your particular situation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10. Have a Life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smtClean="0">
                <a:ea typeface="宋体" pitchFamily="2" charset="-122"/>
              </a:rPr>
              <a:t>Work hard, networking, think, read, program, experiment, build, study, practice, ….</a:t>
            </a:r>
          </a:p>
          <a:p>
            <a:pPr marL="669925" lvl="1" indent="-325438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So little time and so much to do!!</a:t>
            </a:r>
          </a:p>
          <a:p>
            <a:pPr marL="669925" lvl="1" indent="-325438">
              <a:lnSpc>
                <a:spcPct val="90000"/>
              </a:lnSpc>
            </a:pPr>
            <a:endParaRPr lang="en-US" altLang="zh-CN" sz="240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800" smtClean="0">
                <a:ea typeface="宋体" pitchFamily="2" charset="-122"/>
              </a:rPr>
              <a:t>Still, amidst the chaos of the REU program, it is very important that you do not lose sight of who you are and what makes you tick.</a:t>
            </a:r>
          </a:p>
          <a:p>
            <a:pPr marL="669925" lvl="1" indent="-325438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Have a social life </a:t>
            </a:r>
          </a:p>
          <a:p>
            <a:pPr marL="669925" lvl="1" indent="-325438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Don’t neglect your family and friends, your health, your sanity</a:t>
            </a:r>
          </a:p>
          <a:p>
            <a:pPr marL="669925" lvl="1" indent="-325438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Do make time for things that are important and meaningful to you</a:t>
            </a:r>
          </a:p>
        </p:txBody>
      </p:sp>
      <p:pic>
        <p:nvPicPr>
          <p:cNvPr id="31748" name="Picture 4" descr="hi4gv1iw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8175" y="0"/>
            <a:ext cx="8858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Caveat emptor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These are </a:t>
            </a:r>
            <a:r>
              <a:rPr lang="en-US" altLang="zh-CN" i="1" smtClean="0">
                <a:ea typeface="宋体" pitchFamily="2" charset="-122"/>
              </a:rPr>
              <a:t>my opinions</a:t>
            </a:r>
            <a:r>
              <a:rPr lang="en-US" altLang="zh-CN" smtClean="0">
                <a:ea typeface="宋体" pitchFamily="2" charset="-122"/>
              </a:rPr>
              <a:t>, not departmental policies</a:t>
            </a:r>
          </a:p>
          <a:p>
            <a:r>
              <a:rPr lang="en-US" altLang="zh-CN" smtClean="0">
                <a:ea typeface="宋体" pitchFamily="2" charset="-122"/>
              </a:rPr>
              <a:t>Talk to others to get </a:t>
            </a:r>
            <a:r>
              <a:rPr lang="en-US" altLang="zh-CN" i="1" smtClean="0">
                <a:ea typeface="宋体" pitchFamily="2" charset="-122"/>
              </a:rPr>
              <a:t>their</a:t>
            </a:r>
            <a:r>
              <a:rPr lang="en-US" altLang="zh-CN" smtClean="0">
                <a:ea typeface="宋体" pitchFamily="2" charset="-122"/>
              </a:rPr>
              <a:t> views</a:t>
            </a:r>
          </a:p>
          <a:p>
            <a:endParaRPr lang="en-US" altLang="zh-CN" smtClean="0">
              <a:ea typeface="宋体" pitchFamily="2" charset="-122"/>
            </a:endParaRPr>
          </a:p>
          <a:p>
            <a:r>
              <a:rPr lang="en-US" altLang="zh-CN" smtClean="0">
                <a:ea typeface="宋体" pitchFamily="2" charset="-122"/>
              </a:rPr>
              <a:t>These comments are intended for those who want to do research</a:t>
            </a:r>
          </a:p>
          <a:p>
            <a:pPr lvl="1"/>
            <a:r>
              <a:rPr lang="en-US" altLang="zh-CN" smtClean="0">
                <a:ea typeface="宋体" pitchFamily="2" charset="-122"/>
              </a:rPr>
              <a:t>All undergraduate students, MS students, and PhD students doing theses and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Further Research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altLang="zh-CN" sz="2800" smtClean="0">
                <a:ea typeface="宋体" pitchFamily="2" charset="-122"/>
              </a:rPr>
              <a:t>Lots of links to good advice for graduate students:</a:t>
            </a:r>
          </a:p>
          <a:p>
            <a:pPr lvl="1"/>
            <a:r>
              <a:rPr lang="en-US" altLang="zh-CN" sz="2400" smtClean="0">
                <a:ea typeface="宋体" pitchFamily="2" charset="-122"/>
              </a:rPr>
              <a:t>http://www.cs.ucsb.edu/~mturk</a:t>
            </a:r>
          </a:p>
          <a:p>
            <a:pPr lvl="1"/>
            <a:r>
              <a:rPr lang="en-US" altLang="zh-CN" sz="2400" smtClean="0">
                <a:ea typeface="宋体" pitchFamily="2" charset="-122"/>
              </a:rPr>
              <a:t>Click on “Info for Students”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600200"/>
            <a:ext cx="3722688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zh-CN" sz="4400">
                <a:solidFill>
                  <a:srgbClr val="000681"/>
                </a:solidFill>
                <a:ea typeface="宋体" pitchFamily="2" charset="-122"/>
              </a:rPr>
              <a:t>Further Research</a:t>
            </a:r>
            <a:br>
              <a:rPr lang="en-US" altLang="zh-CN" sz="4400">
                <a:solidFill>
                  <a:srgbClr val="000681"/>
                </a:solidFill>
                <a:ea typeface="宋体" pitchFamily="2" charset="-122"/>
              </a:rPr>
            </a:br>
            <a:r>
              <a:rPr lang="en-GB" altLang="zh-CN" sz="4000">
                <a:solidFill>
                  <a:srgbClr val="FF0000"/>
                </a:solidFill>
                <a:ea typeface="宋体" pitchFamily="2" charset="-122"/>
              </a:rPr>
              <a:t>http://www.eng.auburn.edu/~xqin</a:t>
            </a:r>
            <a:endParaRPr lang="en-US" altLang="zh-CN" sz="4000">
              <a:solidFill>
                <a:srgbClr val="FF0000"/>
              </a:solidFill>
              <a:ea typeface="宋体" pitchFamily="2" charset="-122"/>
            </a:endParaRPr>
          </a:p>
        </p:txBody>
      </p:sp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882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505200"/>
            <a:ext cx="7305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zh-CN" sz="4400">
                <a:solidFill>
                  <a:srgbClr val="000681"/>
                </a:solidFill>
                <a:ea typeface="宋体" pitchFamily="2" charset="-122"/>
              </a:rPr>
              <a:t>My webpage</a:t>
            </a:r>
            <a:br>
              <a:rPr lang="en-US" altLang="zh-CN" sz="4400">
                <a:solidFill>
                  <a:srgbClr val="000681"/>
                </a:solidFill>
                <a:ea typeface="宋体" pitchFamily="2" charset="-122"/>
              </a:rPr>
            </a:br>
            <a:r>
              <a:rPr lang="en-GB" altLang="zh-CN" sz="4000">
                <a:solidFill>
                  <a:srgbClr val="FF0000"/>
                </a:solidFill>
                <a:ea typeface="宋体" pitchFamily="2" charset="-122"/>
              </a:rPr>
              <a:t>http://www.eng.auburn.edu/~xqin</a:t>
            </a:r>
            <a:endParaRPr lang="en-US" altLang="zh-CN" sz="4000">
              <a:solidFill>
                <a:srgbClr val="FF0000"/>
              </a:solidFill>
              <a:ea typeface="宋体" pitchFamily="2" charset="-122"/>
            </a:endParaRP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85344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8400" y="3581400"/>
            <a:ext cx="14478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zh-CN" sz="4400">
                <a:solidFill>
                  <a:srgbClr val="000681"/>
                </a:solidFill>
                <a:ea typeface="宋体" pitchFamily="2" charset="-122"/>
              </a:rPr>
              <a:t>Download Slides at slideshare</a:t>
            </a:r>
            <a:br>
              <a:rPr lang="en-US" altLang="zh-CN" sz="4400">
                <a:solidFill>
                  <a:srgbClr val="000681"/>
                </a:solidFill>
                <a:ea typeface="宋体" pitchFamily="2" charset="-122"/>
              </a:rPr>
            </a:br>
            <a:r>
              <a:rPr lang="en-US" altLang="zh-CN" sz="4000">
                <a:solidFill>
                  <a:srgbClr val="FF0000"/>
                </a:solidFill>
                <a:ea typeface="宋体" pitchFamily="2" charset="-122"/>
                <a:hlinkClick r:id="rId3"/>
              </a:rPr>
              <a:t>http://www.slideshare.net/xqin74</a:t>
            </a:r>
            <a:endParaRPr lang="en-US" altLang="zh-CN" sz="4000">
              <a:solidFill>
                <a:srgbClr val="FF0000"/>
              </a:solidFill>
              <a:ea typeface="宋体" pitchFamily="2" charset="-122"/>
            </a:endParaRP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82581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794125" y="3429000"/>
            <a:ext cx="4191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"/>
            <a:ext cx="70993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456AE8-9FB9-4984-A462-4181E94284F2}" type="slidenum">
              <a:rPr lang="en-US" altLang="zh-CN" smtClean="0">
                <a:latin typeface="Arial" pitchFamily="34" charset="0"/>
              </a:rPr>
              <a:pPr/>
              <a:t>34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zh-CN" smtClean="0">
                <a:ea typeface="宋体" pitchFamily="2" charset="-122"/>
              </a:rPr>
              <a:t>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7631113" cy="4648200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ea typeface="宋体" pitchFamily="2" charset="-122"/>
              </a:rPr>
              <a:t>How to do research? </a:t>
            </a:r>
          </a:p>
          <a:p>
            <a:pPr eaLnBrk="1" hangingPunct="1"/>
            <a:r>
              <a:rPr lang="en-US" altLang="zh-CN" smtClean="0">
                <a:ea typeface="宋体" pitchFamily="2" charset="-122"/>
              </a:rPr>
              <a:t>10 pieces of advice</a:t>
            </a:r>
          </a:p>
          <a:p>
            <a:pPr eaLnBrk="1" hangingPunct="1"/>
            <a:r>
              <a:rPr lang="en-US" altLang="zh-CN" smtClean="0">
                <a:ea typeface="宋体" pitchFamily="2" charset="-122"/>
              </a:rPr>
              <a:t>Choose a good research problem</a:t>
            </a:r>
          </a:p>
          <a:p>
            <a:pPr eaLnBrk="1" hangingPunct="1"/>
            <a:endParaRPr lang="en-US" altLang="zh-CN" sz="2800" smtClean="0">
              <a:ea typeface="宋体" pitchFamily="2" charset="-122"/>
            </a:endParaRPr>
          </a:p>
          <a:p>
            <a:pPr eaLnBrk="1" hangingPunct="1"/>
            <a:endParaRPr lang="en-GB" altLang="zh-CN" b="1" smtClean="0">
              <a:solidFill>
                <a:srgbClr val="222268"/>
              </a:solidFill>
              <a:ea typeface="宋体" pitchFamily="2" charset="-122"/>
            </a:endParaRPr>
          </a:p>
          <a:p>
            <a:r>
              <a:rPr lang="en-GB" altLang="zh-CN" b="1" smtClean="0">
                <a:solidFill>
                  <a:srgbClr val="222268"/>
                </a:solidFill>
                <a:ea typeface="宋体" pitchFamily="2" charset="-122"/>
              </a:rPr>
              <a:t>Download the slides at</a:t>
            </a:r>
            <a:endParaRPr lang="en-GB" altLang="zh-CN" smtClean="0">
              <a:ea typeface="宋体" pitchFamily="2" charset="-122"/>
            </a:endParaRP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228600" y="4884738"/>
            <a:ext cx="876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ea typeface="宋体" pitchFamily="2" charset="-122"/>
                <a:hlinkClick r:id="rId3"/>
              </a:rPr>
              <a:t>http://www.slideshare.net/xqin74</a:t>
            </a:r>
            <a:endParaRPr lang="en-US" altLang="zh-CN" sz="2400">
              <a:solidFill>
                <a:srgbClr val="FF0000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1628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Questions</a:t>
            </a:r>
          </a:p>
        </p:txBody>
      </p:sp>
      <p:pic>
        <p:nvPicPr>
          <p:cNvPr id="38915" name="Picture 4" descr="question_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752600"/>
            <a:ext cx="2578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Why are you here? </a:t>
            </a:r>
            <a:br>
              <a:rPr lang="en-US" altLang="zh-CN" smtClean="0">
                <a:ea typeface="宋体" pitchFamily="2" charset="-122"/>
              </a:rPr>
            </a:br>
            <a:r>
              <a:rPr lang="en-US" altLang="zh-CN" sz="3600" smtClean="0">
                <a:ea typeface="宋体" pitchFamily="2" charset="-122"/>
              </a:rPr>
              <a:t>Possible Reasons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81600" y="2011363"/>
            <a:ext cx="2286000" cy="9144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rgbClr val="000681"/>
                </a:solidFill>
                <a:latin typeface="+mj-lt"/>
                <a:ea typeface="宋体" pitchFamily="2" charset="-122"/>
                <a:cs typeface="+mj-cs"/>
              </a:rPr>
              <a:t>What to do?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19200" y="2011363"/>
            <a:ext cx="2286000" cy="9144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rgbClr val="000681"/>
                </a:solidFill>
                <a:latin typeface="+mj-lt"/>
                <a:ea typeface="宋体" pitchFamily="2" charset="-122"/>
                <a:cs typeface="+mj-cs"/>
              </a:rPr>
              <a:t>No Research Topic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19200" y="4022725"/>
            <a:ext cx="2286000" cy="9144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rgbClr val="000681"/>
                </a:solidFill>
                <a:latin typeface="+mj-lt"/>
                <a:ea typeface="宋体" pitchFamily="2" charset="-122"/>
                <a:cs typeface="+mj-cs"/>
              </a:rPr>
              <a:t>Make Money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257800" y="4022725"/>
            <a:ext cx="2286000" cy="9144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rgbClr val="000681"/>
                </a:solidFill>
                <a:latin typeface="+mj-lt"/>
                <a:ea typeface="宋体" pitchFamily="2" charset="-122"/>
                <a:cs typeface="+mj-cs"/>
              </a:rPr>
              <a:t>Find Jobs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4724400" y="3011488"/>
            <a:ext cx="4038600" cy="646112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med"/>
          </a:ln>
        </p:spPr>
        <p:txBody>
          <a:bodyPr>
            <a:spAutoFit/>
          </a:bodyPr>
          <a:lstStyle/>
          <a:p>
            <a:pPr lvl="1"/>
            <a:r>
              <a:rPr lang="en-US" altLang="zh-CN">
                <a:ea typeface="宋体" pitchFamily="2" charset="-122"/>
              </a:rPr>
              <a:t>I don’t know what I want to do as a graduate student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685800" y="5105400"/>
            <a:ext cx="3503613" cy="369888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med"/>
          </a:ln>
        </p:spPr>
        <p:txBody>
          <a:bodyPr>
            <a:spAutoFit/>
          </a:bodyPr>
          <a:lstStyle/>
          <a:p>
            <a:pPr lvl="1"/>
            <a:r>
              <a:rPr lang="en-US" altLang="zh-CN">
                <a:ea typeface="宋体" pitchFamily="2" charset="-122"/>
              </a:rPr>
              <a:t>I want to make money.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533400" y="31242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ea typeface="宋体" pitchFamily="2" charset="-122"/>
                <a:sym typeface="Symbol" pitchFamily="18" charset="2"/>
              </a:rPr>
              <a:t>I couldn’t find a research topic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4724400" y="5116513"/>
            <a:ext cx="3810000" cy="369887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med"/>
          </a:ln>
        </p:spPr>
        <p:txBody>
          <a:bodyPr>
            <a:spAutoFit/>
          </a:bodyPr>
          <a:lstStyle/>
          <a:p>
            <a:pPr lvl="1"/>
            <a:r>
              <a:rPr lang="en-US" altLang="zh-CN">
                <a:ea typeface="宋体" pitchFamily="2" charset="-122"/>
              </a:rPr>
              <a:t>I want to secure a good job.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Why I hope you’re here</a:t>
            </a:r>
            <a:br>
              <a:rPr lang="en-US" altLang="zh-CN" smtClean="0">
                <a:ea typeface="宋体" pitchFamily="2" charset="-122"/>
              </a:rPr>
            </a:br>
            <a:r>
              <a:rPr lang="en-US" altLang="zh-CN" sz="3600" smtClean="0">
                <a:ea typeface="宋体" pitchFamily="2" charset="-122"/>
              </a:rPr>
              <a:t>Better Reasons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81600" y="2176463"/>
            <a:ext cx="22860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rgbClr val="000681"/>
                </a:solidFill>
                <a:latin typeface="+mj-lt"/>
                <a:ea typeface="宋体" pitchFamily="2" charset="-122"/>
                <a:cs typeface="+mj-cs"/>
              </a:rPr>
              <a:t>Exploring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19200" y="2206625"/>
            <a:ext cx="22860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rgbClr val="000681"/>
                </a:solidFill>
                <a:latin typeface="+mj-lt"/>
                <a:ea typeface="宋体" pitchFamily="2" charset="-122"/>
                <a:cs typeface="+mj-cs"/>
              </a:rPr>
              <a:t>Passion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19200" y="4187825"/>
            <a:ext cx="22860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rgbClr val="000681"/>
                </a:solidFill>
                <a:latin typeface="+mj-lt"/>
                <a:ea typeface="宋体" pitchFamily="2" charset="-122"/>
                <a:cs typeface="+mj-cs"/>
              </a:rPr>
              <a:t>Changing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257800" y="4157663"/>
            <a:ext cx="22860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rgbClr val="000681"/>
                </a:solidFill>
                <a:latin typeface="+mj-lt"/>
                <a:ea typeface="宋体" pitchFamily="2" charset="-122"/>
                <a:cs typeface="+mj-cs"/>
              </a:rPr>
              <a:t>Expert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4419600" y="2819400"/>
            <a:ext cx="4038600" cy="839788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med"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altLang="zh-CN">
                <a:ea typeface="宋体" pitchFamily="2" charset="-122"/>
                <a:sym typeface="Symbol" pitchFamily="18" charset="2"/>
              </a:rPr>
              <a:t>I want to explore new intellectual territory and push the frontiers of technology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687388" y="4876800"/>
            <a:ext cx="3427412" cy="341313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med"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altLang="zh-CN">
                <a:ea typeface="宋体" pitchFamily="2" charset="-122"/>
              </a:rPr>
              <a:t>I want to change the world.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838200" y="2859088"/>
            <a:ext cx="3581400" cy="922337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宋体" pitchFamily="2" charset="-122"/>
                <a:sym typeface="Symbol" pitchFamily="18" charset="2"/>
              </a:rPr>
              <a:t>I am passionate about research, about engineering and their applications.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4724400" y="4800600"/>
            <a:ext cx="3810000" cy="590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med"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altLang="zh-CN">
                <a:ea typeface="宋体" pitchFamily="2" charset="-122"/>
              </a:rPr>
              <a:t>I want to become a world expert in </a:t>
            </a:r>
            <a:r>
              <a:rPr lang="en-US" altLang="zh-CN" i="1">
                <a:ea typeface="宋体" pitchFamily="2" charset="-122"/>
              </a:rPr>
              <a:t>XYZ.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Your Future Career</a:t>
            </a:r>
          </a:p>
        </p:txBody>
      </p:sp>
      <p:sp>
        <p:nvSpPr>
          <p:cNvPr id="10243" name="Rectangle 31"/>
          <p:cNvSpPr>
            <a:spLocks noChangeArrowheads="1"/>
          </p:cNvSpPr>
          <p:nvPr/>
        </p:nvSpPr>
        <p:spPr bwMode="auto">
          <a:xfrm>
            <a:off x="1143000" y="1371600"/>
            <a:ext cx="7086600" cy="544513"/>
          </a:xfrm>
          <a:prstGeom prst="rect">
            <a:avLst/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2800" dirty="0">
                <a:solidFill>
                  <a:srgbClr val="FF581D"/>
                </a:solidFill>
                <a:ea typeface="宋体" pitchFamily="2" charset="-122"/>
                <a:cs typeface="Times New Roman" pitchFamily="18" charset="0"/>
              </a:rPr>
              <a:t>Careers: Comp. </a:t>
            </a:r>
            <a:r>
              <a:rPr lang="en-US" altLang="zh-CN" sz="2800" dirty="0" err="1">
                <a:solidFill>
                  <a:srgbClr val="FF581D"/>
                </a:solidFill>
                <a:ea typeface="宋体" pitchFamily="2" charset="-122"/>
                <a:cs typeface="Times New Roman" pitchFamily="18" charset="0"/>
              </a:rPr>
              <a:t>Sci</a:t>
            </a:r>
            <a:r>
              <a:rPr lang="en-US" altLang="zh-CN" sz="2800" dirty="0">
                <a:solidFill>
                  <a:srgbClr val="FF581D"/>
                </a:solidFill>
                <a:ea typeface="宋体" pitchFamily="2" charset="-122"/>
                <a:cs typeface="Times New Roman" pitchFamily="18" charset="0"/>
              </a:rPr>
              <a:t> &amp; Eng., Electrical Eng.</a:t>
            </a:r>
            <a:endParaRPr lang="en-US" altLang="zh-CN" sz="2400" dirty="0">
              <a:solidFill>
                <a:srgbClr val="C00000"/>
              </a:solidFill>
              <a:latin typeface="Trebuchet MS" pitchFamily="34" charset="0"/>
              <a:ea typeface="宋体" pitchFamily="2" charset="-122"/>
              <a:cs typeface="Arial" pitchFamily="34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838200" y="3116263"/>
            <a:ext cx="2971800" cy="1081087"/>
            <a:chOff x="838200" y="3116240"/>
            <a:chExt cx="2971800" cy="1080514"/>
          </a:xfrm>
        </p:grpSpPr>
        <p:sp>
          <p:nvSpPr>
            <p:cNvPr id="10262" name="Rectangle 17"/>
            <p:cNvSpPr>
              <a:spLocks noChangeArrowheads="1"/>
            </p:cNvSpPr>
            <p:nvPr/>
          </p:nvSpPr>
          <p:spPr bwMode="auto">
            <a:xfrm>
              <a:off x="838200" y="3733800"/>
              <a:ext cx="2971800" cy="462954"/>
            </a:xfrm>
            <a:prstGeom prst="rect">
              <a:avLst/>
            </a:prstGeom>
            <a:solidFill>
              <a:srgbClr val="FFEBF5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0681"/>
                  </a:solidFill>
                  <a:ea typeface="宋体" pitchFamily="2" charset="-122"/>
                  <a:cs typeface="Times New Roman" pitchFamily="18" charset="0"/>
                </a:rPr>
                <a:t>Programming skills</a:t>
              </a:r>
            </a:p>
          </p:txBody>
        </p:sp>
        <p:sp>
          <p:nvSpPr>
            <p:cNvPr id="10263" name="AutoShape 14"/>
            <p:cNvSpPr>
              <a:spLocks noChangeArrowheads="1"/>
            </p:cNvSpPr>
            <p:nvPr/>
          </p:nvSpPr>
          <p:spPr bwMode="auto">
            <a:xfrm>
              <a:off x="2819400" y="3116240"/>
              <a:ext cx="533400" cy="609600"/>
            </a:xfrm>
            <a:prstGeom prst="upArrow">
              <a:avLst>
                <a:gd name="adj1" fmla="val 50000"/>
                <a:gd name="adj2" fmla="val 28571"/>
              </a:avLst>
            </a:prstGeom>
            <a:solidFill>
              <a:srgbClr val="CC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pitchFamily="2" charset="-122"/>
              </a:endParaRP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743200" y="1946275"/>
            <a:ext cx="4267200" cy="1106488"/>
            <a:chOff x="2743200" y="1945944"/>
            <a:chExt cx="4267200" cy="1106521"/>
          </a:xfrm>
        </p:grpSpPr>
        <p:sp>
          <p:nvSpPr>
            <p:cNvPr id="10260" name="AutoShape 14"/>
            <p:cNvSpPr>
              <a:spLocks noChangeArrowheads="1"/>
            </p:cNvSpPr>
            <p:nvPr/>
          </p:nvSpPr>
          <p:spPr bwMode="auto">
            <a:xfrm>
              <a:off x="4572000" y="1945944"/>
              <a:ext cx="533400" cy="609229"/>
            </a:xfrm>
            <a:prstGeom prst="upArrow">
              <a:avLst>
                <a:gd name="adj1" fmla="val 50000"/>
                <a:gd name="adj2" fmla="val 28570"/>
              </a:avLst>
            </a:prstGeom>
            <a:solidFill>
              <a:srgbClr val="CC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10261" name="Rectangle 25"/>
            <p:cNvSpPr>
              <a:spLocks noChangeArrowheads="1"/>
            </p:cNvSpPr>
            <p:nvPr/>
          </p:nvSpPr>
          <p:spPr bwMode="auto">
            <a:xfrm>
              <a:off x="2743200" y="2590800"/>
              <a:ext cx="4267200" cy="461665"/>
            </a:xfrm>
            <a:prstGeom prst="rect">
              <a:avLst/>
            </a:prstGeom>
            <a:solidFill>
              <a:srgbClr val="FFEBF5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dirty="0">
                  <a:solidFill>
                    <a:srgbClr val="000681"/>
                  </a:solidFill>
                  <a:ea typeface="宋体" pitchFamily="2" charset="-122"/>
                  <a:cs typeface="Times New Roman" pitchFamily="18" charset="0"/>
                </a:rPr>
                <a:t>Phone and On-site Interviews</a:t>
              </a: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191000" y="3082925"/>
            <a:ext cx="1905000" cy="1462088"/>
            <a:chOff x="4191000" y="3083256"/>
            <a:chExt cx="1905000" cy="1461471"/>
          </a:xfrm>
        </p:grpSpPr>
        <p:sp>
          <p:nvSpPr>
            <p:cNvPr id="10258" name="Rectangle 17"/>
            <p:cNvSpPr>
              <a:spLocks noChangeArrowheads="1"/>
            </p:cNvSpPr>
            <p:nvPr/>
          </p:nvSpPr>
          <p:spPr bwMode="auto">
            <a:xfrm>
              <a:off x="4191000" y="3714464"/>
              <a:ext cx="1905000" cy="830263"/>
            </a:xfrm>
            <a:prstGeom prst="rect">
              <a:avLst/>
            </a:prstGeom>
            <a:solidFill>
              <a:srgbClr val="FFEBF5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0681"/>
                  </a:solidFill>
                  <a:ea typeface="宋体" pitchFamily="2" charset="-122"/>
                  <a:cs typeface="Times New Roman" pitchFamily="18" charset="0"/>
                </a:rPr>
                <a:t>Problem solving skills</a:t>
              </a:r>
            </a:p>
          </p:txBody>
        </p:sp>
        <p:sp>
          <p:nvSpPr>
            <p:cNvPr id="10259" name="AutoShape 14"/>
            <p:cNvSpPr>
              <a:spLocks noChangeArrowheads="1"/>
            </p:cNvSpPr>
            <p:nvPr/>
          </p:nvSpPr>
          <p:spPr bwMode="auto">
            <a:xfrm>
              <a:off x="4800600" y="3083256"/>
              <a:ext cx="533400" cy="609600"/>
            </a:xfrm>
            <a:prstGeom prst="upArrow">
              <a:avLst>
                <a:gd name="adj1" fmla="val 50000"/>
                <a:gd name="adj2" fmla="val 28571"/>
              </a:avLst>
            </a:prstGeom>
            <a:solidFill>
              <a:srgbClr val="CC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pitchFamily="2" charset="-122"/>
              </a:endParaRP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6477000" y="3124200"/>
            <a:ext cx="1905000" cy="1071563"/>
            <a:chOff x="6477000" y="3124200"/>
            <a:chExt cx="1905000" cy="1071265"/>
          </a:xfrm>
        </p:grpSpPr>
        <p:sp>
          <p:nvSpPr>
            <p:cNvPr id="10256" name="Rectangle 17"/>
            <p:cNvSpPr>
              <a:spLocks noChangeArrowheads="1"/>
            </p:cNvSpPr>
            <p:nvPr/>
          </p:nvSpPr>
          <p:spPr bwMode="auto">
            <a:xfrm>
              <a:off x="6477000" y="3733800"/>
              <a:ext cx="1905000" cy="461665"/>
            </a:xfrm>
            <a:prstGeom prst="rect">
              <a:avLst/>
            </a:prstGeom>
            <a:solidFill>
              <a:srgbClr val="FFEBF5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0681"/>
                  </a:solidFill>
                  <a:ea typeface="宋体" pitchFamily="2" charset="-122"/>
                  <a:cs typeface="Times New Roman" pitchFamily="18" charset="0"/>
                </a:rPr>
                <a:t>Personality</a:t>
              </a:r>
            </a:p>
          </p:txBody>
        </p:sp>
        <p:sp>
          <p:nvSpPr>
            <p:cNvPr id="10257" name="AutoShape 14"/>
            <p:cNvSpPr>
              <a:spLocks noChangeArrowheads="1"/>
            </p:cNvSpPr>
            <p:nvPr/>
          </p:nvSpPr>
          <p:spPr bwMode="auto">
            <a:xfrm>
              <a:off x="6553200" y="3124200"/>
              <a:ext cx="533400" cy="609600"/>
            </a:xfrm>
            <a:prstGeom prst="upArrow">
              <a:avLst>
                <a:gd name="adj1" fmla="val 50000"/>
                <a:gd name="adj2" fmla="val 28571"/>
              </a:avLst>
            </a:prstGeom>
            <a:solidFill>
              <a:srgbClr val="CC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pitchFamily="2" charset="-122"/>
              </a:endParaRPr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609600" y="4252913"/>
            <a:ext cx="2133600" cy="2201862"/>
            <a:chOff x="609600" y="4253529"/>
            <a:chExt cx="2133600" cy="2200868"/>
          </a:xfrm>
        </p:grpSpPr>
        <p:sp>
          <p:nvSpPr>
            <p:cNvPr id="10254" name="Rectangle 17"/>
            <p:cNvSpPr>
              <a:spLocks noChangeArrowheads="1"/>
            </p:cNvSpPr>
            <p:nvPr/>
          </p:nvSpPr>
          <p:spPr bwMode="auto">
            <a:xfrm>
              <a:off x="609600" y="4884737"/>
              <a:ext cx="2133600" cy="1569660"/>
            </a:xfrm>
            <a:prstGeom prst="rect">
              <a:avLst/>
            </a:prstGeom>
            <a:solidFill>
              <a:srgbClr val="FFEBF5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0681"/>
                  </a:solidFill>
                  <a:ea typeface="宋体" pitchFamily="2" charset="-122"/>
                  <a:cs typeface="Times New Roman" pitchFamily="18" charset="0"/>
                </a:rPr>
                <a:t>Quickly learn a new programming language</a:t>
              </a:r>
            </a:p>
          </p:txBody>
        </p:sp>
        <p:sp>
          <p:nvSpPr>
            <p:cNvPr id="10255" name="AutoShape 14"/>
            <p:cNvSpPr>
              <a:spLocks noChangeArrowheads="1"/>
            </p:cNvSpPr>
            <p:nvPr/>
          </p:nvSpPr>
          <p:spPr bwMode="auto">
            <a:xfrm>
              <a:off x="1219200" y="4253529"/>
              <a:ext cx="533400" cy="609600"/>
            </a:xfrm>
            <a:prstGeom prst="upArrow">
              <a:avLst>
                <a:gd name="adj1" fmla="val 50000"/>
                <a:gd name="adj2" fmla="val 28571"/>
              </a:avLst>
            </a:prstGeom>
            <a:solidFill>
              <a:srgbClr val="CC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pitchFamily="2" charset="-122"/>
              </a:endParaRP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3048000" y="4267200"/>
            <a:ext cx="2209800" cy="1462088"/>
            <a:chOff x="3048000" y="4267200"/>
            <a:chExt cx="2209800" cy="1462205"/>
          </a:xfrm>
        </p:grpSpPr>
        <p:sp>
          <p:nvSpPr>
            <p:cNvPr id="10252" name="Rectangle 17"/>
            <p:cNvSpPr>
              <a:spLocks noChangeArrowheads="1"/>
            </p:cNvSpPr>
            <p:nvPr/>
          </p:nvSpPr>
          <p:spPr bwMode="auto">
            <a:xfrm>
              <a:off x="3048000" y="4898408"/>
              <a:ext cx="2209800" cy="830997"/>
            </a:xfrm>
            <a:prstGeom prst="rect">
              <a:avLst/>
            </a:prstGeom>
            <a:solidFill>
              <a:srgbClr val="FFEBF5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0681"/>
                  </a:solidFill>
                  <a:ea typeface="宋体" pitchFamily="2" charset="-122"/>
                  <a:cs typeface="Times New Roman" pitchFamily="18" charset="0"/>
                </a:rPr>
                <a:t>Programming experience</a:t>
              </a:r>
            </a:p>
          </p:txBody>
        </p:sp>
        <p:sp>
          <p:nvSpPr>
            <p:cNvPr id="10253" name="AutoShape 14"/>
            <p:cNvSpPr>
              <a:spLocks noChangeArrowheads="1"/>
            </p:cNvSpPr>
            <p:nvPr/>
          </p:nvSpPr>
          <p:spPr bwMode="auto">
            <a:xfrm>
              <a:off x="3276600" y="4267200"/>
              <a:ext cx="533400" cy="609600"/>
            </a:xfrm>
            <a:prstGeom prst="upArrow">
              <a:avLst>
                <a:gd name="adj1" fmla="val 50000"/>
                <a:gd name="adj2" fmla="val 28571"/>
              </a:avLst>
            </a:prstGeom>
            <a:solidFill>
              <a:srgbClr val="CC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50" name="AutoShape 13"/>
          <p:cNvSpPr>
            <a:spLocks noChangeArrowheads="1"/>
          </p:cNvSpPr>
          <p:nvPr/>
        </p:nvSpPr>
        <p:spPr bwMode="auto">
          <a:xfrm>
            <a:off x="3505200" y="3429000"/>
            <a:ext cx="609600" cy="533400"/>
          </a:xfrm>
          <a:prstGeom prst="sun">
            <a:avLst>
              <a:gd name="adj" fmla="val 25000"/>
            </a:avLst>
          </a:prstGeom>
          <a:solidFill>
            <a:srgbClr val="CC0000"/>
          </a:solidFill>
          <a:ln w="22225">
            <a:solidFill>
              <a:srgbClr val="CC0000"/>
            </a:solidFill>
            <a:miter lim="800000"/>
            <a:headEnd/>
            <a:tailEnd type="none" w="sm" len="med"/>
          </a:ln>
        </p:spPr>
        <p:txBody>
          <a:bodyPr wrap="none" anchor="ctr"/>
          <a:lstStyle/>
          <a:p>
            <a:endParaRPr lang="zh-CN" altLang="zh-CN" sz="2400">
              <a:latin typeface="Trebuchet MS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51" name="AutoShape 13"/>
          <p:cNvSpPr>
            <a:spLocks noChangeArrowheads="1"/>
          </p:cNvSpPr>
          <p:nvPr/>
        </p:nvSpPr>
        <p:spPr bwMode="auto">
          <a:xfrm>
            <a:off x="5791200" y="3429000"/>
            <a:ext cx="609600" cy="533400"/>
          </a:xfrm>
          <a:prstGeom prst="sun">
            <a:avLst>
              <a:gd name="adj" fmla="val 25000"/>
            </a:avLst>
          </a:prstGeom>
          <a:solidFill>
            <a:srgbClr val="CC0000"/>
          </a:solidFill>
          <a:ln w="22225">
            <a:solidFill>
              <a:srgbClr val="CC0000"/>
            </a:solidFill>
            <a:miter lim="800000"/>
            <a:headEnd/>
            <a:tailEnd type="none" w="sm" len="med"/>
          </a:ln>
        </p:spPr>
        <p:txBody>
          <a:bodyPr wrap="none" anchor="ctr"/>
          <a:lstStyle/>
          <a:p>
            <a:endParaRPr lang="zh-CN" altLang="zh-CN" sz="2400">
              <a:latin typeface="Trebuchet MS" pitchFamily="34" charset="0"/>
              <a:ea typeface="宋体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lIns="92075" tIns="46038" rIns="92075" bIns="46038"/>
          <a:lstStyle/>
          <a:p>
            <a:r>
              <a:rPr lang="en-US" altLang="zh-CN" smtClean="0">
                <a:ea typeface="宋体" pitchFamily="2" charset="-122"/>
              </a:rPr>
              <a:t>What Is A Typical Career Path?</a:t>
            </a:r>
          </a:p>
        </p:txBody>
      </p:sp>
      <p:sp>
        <p:nvSpPr>
          <p:cNvPr id="9219" name="Rectangle 6"/>
          <p:cNvSpPr txBox="1">
            <a:spLocks noChangeArrowheads="1"/>
          </p:cNvSpPr>
          <p:nvPr/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spcBef>
                <a:spcPct val="50000"/>
              </a:spcBef>
            </a:pPr>
            <a:fld id="{9567A0C8-77DD-495F-9B2F-8DA5E1B9C9DC}" type="slidenum">
              <a:rPr lang="en-US" altLang="zh-CN" sz="1400">
                <a:solidFill>
                  <a:schemeClr val="bg2"/>
                </a:solidFill>
                <a:ea typeface="宋体" pitchFamily="2" charset="-122"/>
              </a:rPr>
              <a:pPr algn="r" eaLnBrk="0" hangingPunct="0">
                <a:spcBef>
                  <a:spcPct val="50000"/>
                </a:spcBef>
              </a:pPr>
              <a:t>7</a:t>
            </a:fld>
            <a:endParaRPr lang="en-US" altLang="zh-CN" sz="1400">
              <a:solidFill>
                <a:schemeClr val="bg2"/>
              </a:solidFill>
              <a:ea typeface="宋体" pitchFamily="2" charset="-122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28600" y="5105400"/>
            <a:ext cx="2590800" cy="990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Earn college degree 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in CSSE</a:t>
            </a:r>
            <a:endParaRPr 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00400" y="6248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latin typeface="+mj-lt"/>
                <a:cs typeface="Arial" pitchFamily="34" charset="0"/>
              </a:rPr>
              <a:t>Practice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8600" y="6172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Principles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096000" y="62484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8000"/>
                </a:solidFill>
                <a:latin typeface="+mj-lt"/>
                <a:cs typeface="Arial" pitchFamily="34" charset="0"/>
              </a:rPr>
              <a:t>Management</a:t>
            </a:r>
            <a:endParaRPr lang="en-US" sz="2400" b="1" dirty="0">
              <a:solidFill>
                <a:srgbClr val="008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124200" y="5181600"/>
            <a:ext cx="2895600" cy="838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Working for a company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writing code</a:t>
            </a:r>
            <a:endParaRPr 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3124200" y="4038600"/>
            <a:ext cx="2895600" cy="914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Advance to analyst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designer</a:t>
            </a:r>
            <a:endParaRPr 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6248400" y="3886200"/>
            <a:ext cx="2743200" cy="1143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A system architect 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on increasingly large 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projects</a:t>
            </a:r>
            <a:endParaRPr lang="en-US" sz="2000" dirty="0">
              <a:solidFill>
                <a:schemeClr val="bg1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85800" y="1219200"/>
            <a:ext cx="1524000" cy="461963"/>
          </a:xfrm>
          <a:prstGeom prst="rect">
            <a:avLst/>
          </a:prstGeom>
          <a:solidFill>
            <a:schemeClr val="bg1"/>
          </a:solidFill>
          <a:ln w="57150" cmpd="thickThin" algn="ctr">
            <a:solidFill>
              <a:srgbClr val="CC0000"/>
            </a:solidFill>
            <a:miter lim="800000"/>
            <a:headEnd/>
            <a:tailEnd type="none" w="sm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+mj-lt"/>
                <a:cs typeface="Arial" pitchFamily="34" charset="0"/>
                <a:sym typeface="Symbol" pitchFamily="18" charset="2"/>
              </a:rPr>
              <a:t>College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724400" y="1219200"/>
            <a:ext cx="1524000" cy="461963"/>
          </a:xfrm>
          <a:prstGeom prst="rect">
            <a:avLst/>
          </a:prstGeom>
          <a:solidFill>
            <a:schemeClr val="bg1"/>
          </a:solidFill>
          <a:ln w="57150" cmpd="thickThin" algn="ctr">
            <a:solidFill>
              <a:srgbClr val="CC0000"/>
            </a:solidFill>
            <a:miter lim="800000"/>
            <a:headEnd/>
            <a:tailEnd type="none" w="sm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+mj-lt"/>
                <a:cs typeface="Arial" pitchFamily="34" charset="0"/>
                <a:sym typeface="Symbol" pitchFamily="18" charset="2"/>
              </a:rPr>
              <a:t>Industry</a:t>
            </a:r>
          </a:p>
        </p:txBody>
      </p:sp>
      <p:sp>
        <p:nvSpPr>
          <p:cNvPr id="9229" name="Line 1051"/>
          <p:cNvSpPr>
            <a:spLocks noChangeShapeType="1"/>
          </p:cNvSpPr>
          <p:nvPr/>
        </p:nvSpPr>
        <p:spPr bwMode="auto">
          <a:xfrm>
            <a:off x="2971800" y="1143000"/>
            <a:ext cx="0" cy="5410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9230" name="AutoShape 11"/>
          <p:cNvCxnSpPr>
            <a:cxnSpLocks noChangeShapeType="1"/>
          </p:cNvCxnSpPr>
          <p:nvPr/>
        </p:nvCxnSpPr>
        <p:spPr bwMode="auto">
          <a:xfrm>
            <a:off x="2362200" y="1447800"/>
            <a:ext cx="2362200" cy="0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sm" len="med"/>
          </a:ln>
        </p:spPr>
      </p:cxn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6248400" y="2850932"/>
            <a:ext cx="2743200" cy="8382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A manager for large 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projects</a:t>
            </a:r>
            <a:endParaRPr lang="en-US" sz="2000" dirty="0">
              <a:solidFill>
                <a:schemeClr val="bg1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6248400" y="1828800"/>
            <a:ext cx="2743200" cy="8382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An </a:t>
            </a:r>
            <a:r>
              <a:rPr lang="en-US" sz="2000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executive  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such as CIO</a:t>
            </a: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6248400" y="5257800"/>
            <a:ext cx="2743200" cy="914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Start your own 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company</a:t>
            </a:r>
            <a:endParaRPr lang="en-US" sz="2000" dirty="0">
              <a:solidFill>
                <a:schemeClr val="bg1"/>
              </a:solidFill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utoUpdateAnimBg="0"/>
      <p:bldP spid="10" grpId="0" autoUpdateAnimBg="0"/>
      <p:bldP spid="11" grpId="0" autoUpdateAnimBg="0"/>
      <p:bldP spid="12" grpId="0" animBg="1" autoUpdateAnimBg="0"/>
      <p:bldP spid="13" grpId="0" animBg="1" autoUpdateAnimBg="0"/>
      <p:bldP spid="14" grpId="0" animBg="1" autoUpdateAnimBg="0"/>
      <p:bldP spid="29" grpId="0" animBg="1" autoUpdateAnimBg="0"/>
      <p:bldP spid="30" grpId="0" animBg="1" autoUpdateAnimBg="0"/>
      <p:bldP spid="3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792162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Motivation and Experience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1295400" y="5715000"/>
            <a:ext cx="3124200" cy="544513"/>
          </a:xfrm>
          <a:prstGeom prst="rect">
            <a:avLst/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2800" dirty="0" smtClean="0">
                <a:solidFill>
                  <a:srgbClr val="FF581D"/>
                </a:solidFill>
                <a:ea typeface="宋体" pitchFamily="2" charset="-122"/>
                <a:cs typeface="Times New Roman" pitchFamily="18" charset="0"/>
              </a:rPr>
              <a:t>Motivation: 0, 1, 2</a:t>
            </a:r>
            <a:endParaRPr lang="en-US" altLang="zh-CN" sz="2400" dirty="0">
              <a:solidFill>
                <a:srgbClr val="C00000"/>
              </a:solidFill>
              <a:latin typeface="Trebuchet MS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4876800" y="5715000"/>
            <a:ext cx="3505200" cy="544513"/>
          </a:xfrm>
          <a:prstGeom prst="rect">
            <a:avLst/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2800" dirty="0" smtClean="0">
                <a:solidFill>
                  <a:srgbClr val="FF581D"/>
                </a:solidFill>
                <a:ea typeface="宋体" pitchFamily="2" charset="-122"/>
                <a:cs typeface="Times New Roman" pitchFamily="18" charset="0"/>
              </a:rPr>
              <a:t>Experience: 0, 1, 2</a:t>
            </a:r>
            <a:endParaRPr lang="en-US" altLang="zh-CN" sz="2400" dirty="0">
              <a:solidFill>
                <a:srgbClr val="C00000"/>
              </a:solidFill>
              <a:latin typeface="Trebuchet MS" pitchFamily="34" charset="0"/>
              <a:ea typeface="宋体" pitchFamily="2" charset="-122"/>
              <a:cs typeface="Arial" pitchFamily="34" charset="0"/>
            </a:endParaRPr>
          </a:p>
        </p:txBody>
      </p:sp>
      <p:graphicFrame>
        <p:nvGraphicFramePr>
          <p:cNvPr id="26" name="Diagram 25"/>
          <p:cNvGraphicFramePr/>
          <p:nvPr/>
        </p:nvGraphicFramePr>
        <p:xfrm>
          <a:off x="914400" y="990600"/>
          <a:ext cx="7391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ight Arrow 26"/>
          <p:cNvSpPr/>
          <p:nvPr/>
        </p:nvSpPr>
        <p:spPr>
          <a:xfrm rot="16200000">
            <a:off x="5295900" y="3086101"/>
            <a:ext cx="762000" cy="533400"/>
          </a:xfrm>
          <a:prstGeom prst="rightArrow">
            <a:avLst>
              <a:gd name="adj1" fmla="val 50000"/>
              <a:gd name="adj2" fmla="val 55912"/>
            </a:avLst>
          </a:prstGeom>
          <a:solidFill>
            <a:srgbClr val="FF581D"/>
          </a:solidFill>
          <a:ln>
            <a:solidFill>
              <a:srgbClr val="FF5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Right Arrow 27"/>
          <p:cNvSpPr/>
          <p:nvPr/>
        </p:nvSpPr>
        <p:spPr>
          <a:xfrm rot="10800000">
            <a:off x="4204205" y="1943100"/>
            <a:ext cx="762000" cy="533400"/>
          </a:xfrm>
          <a:prstGeom prst="rightArrow">
            <a:avLst>
              <a:gd name="adj1" fmla="val 50000"/>
              <a:gd name="adj2" fmla="val 55912"/>
            </a:avLst>
          </a:prstGeom>
          <a:solidFill>
            <a:srgbClr val="FF581D"/>
          </a:solidFill>
          <a:ln>
            <a:solidFill>
              <a:srgbClr val="FF5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Right Arrow 28"/>
          <p:cNvSpPr/>
          <p:nvPr/>
        </p:nvSpPr>
        <p:spPr>
          <a:xfrm rot="5400000">
            <a:off x="3162300" y="3086100"/>
            <a:ext cx="762000" cy="533400"/>
          </a:xfrm>
          <a:prstGeom prst="rightArrow">
            <a:avLst>
              <a:gd name="adj1" fmla="val 50000"/>
              <a:gd name="adj2" fmla="val 55912"/>
            </a:avLst>
          </a:prstGeom>
          <a:solidFill>
            <a:srgbClr val="FF581D"/>
          </a:solidFill>
          <a:ln>
            <a:solidFill>
              <a:srgbClr val="FF5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868363"/>
          </a:xfrm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A Success Story</a:t>
            </a:r>
            <a:endParaRPr lang="en-US" altLang="zh-CN" sz="2800" smtClean="0">
              <a:ea typeface="宋体" pitchFamily="2" charset="-122"/>
            </a:endParaRP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1395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>
              <a:ea typeface="宋体" pitchFamily="2" charset="-122"/>
            </a:endParaRP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1219200" y="5410200"/>
            <a:ext cx="678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400">
                <a:solidFill>
                  <a:srgbClr val="000681"/>
                </a:solidFill>
                <a:ea typeface="宋体" pitchFamily="2" charset="-122"/>
              </a:rPr>
              <a:t> Undergraduate Research Assistant, 2005</a:t>
            </a:r>
          </a:p>
          <a:p>
            <a:pPr>
              <a:buFontTx/>
              <a:buChar char="•"/>
            </a:pPr>
            <a:r>
              <a:rPr lang="en-US" altLang="zh-CN" sz="2400">
                <a:solidFill>
                  <a:srgbClr val="000681"/>
                </a:solidFill>
                <a:ea typeface="宋体" pitchFamily="2" charset="-122"/>
              </a:rPr>
              <a:t> Adam Manzanares, Ph.D. May 2010</a:t>
            </a:r>
          </a:p>
        </p:txBody>
      </p:sp>
      <p:pic>
        <p:nvPicPr>
          <p:cNvPr id="11269" name="Picture 8" descr="100_10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975" y="930275"/>
            <a:ext cx="597376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1644</Words>
  <Application>Microsoft Office PowerPoint</Application>
  <PresentationFormat>On-screen Show (4:3)</PresentationFormat>
  <Paragraphs>255</Paragraphs>
  <Slides>36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宋体</vt:lpstr>
      <vt:lpstr>Symbol</vt:lpstr>
      <vt:lpstr>MS PGothic</vt:lpstr>
      <vt:lpstr>Times New Roman</vt:lpstr>
      <vt:lpstr>Trebuchet MS</vt:lpstr>
      <vt:lpstr>Default Design</vt:lpstr>
      <vt:lpstr>How to do research?</vt:lpstr>
      <vt:lpstr>My Story of Doing Research</vt:lpstr>
      <vt:lpstr>Caveat emptor</vt:lpstr>
      <vt:lpstr>Why are you here?  Possible Reasons</vt:lpstr>
      <vt:lpstr>Why I hope you’re here Better Reasons</vt:lpstr>
      <vt:lpstr>Your Future Career</vt:lpstr>
      <vt:lpstr>What Is A Typical Career Path?</vt:lpstr>
      <vt:lpstr>Motivation and Experience</vt:lpstr>
      <vt:lpstr>A Success Story</vt:lpstr>
      <vt:lpstr>Slide 10</vt:lpstr>
      <vt:lpstr>1. Manage Yourself</vt:lpstr>
      <vt:lpstr>Example 1 –  Keep Track of Your Time</vt:lpstr>
      <vt:lpstr>Example 2 –  Keep Track of Your Time: a better approach </vt:lpstr>
      <vt:lpstr>Example 3: How to reply emails?</vt:lpstr>
      <vt:lpstr>2. Develop Intellectual Discipline</vt:lpstr>
      <vt:lpstr>Example 4 –  Keep a notebook</vt:lpstr>
      <vt:lpstr>3. Be proactive</vt:lpstr>
      <vt:lpstr>Example 5 –  Discussion Minutes</vt:lpstr>
      <vt:lpstr>Example 6 –  Dropbox to share document</vt:lpstr>
      <vt:lpstr>4. Learn to communicate well</vt:lpstr>
      <vt:lpstr>5. Develop an intellectual community</vt:lpstr>
      <vt:lpstr>6. Networking</vt:lpstr>
      <vt:lpstr>7. Choose a good research problem</vt:lpstr>
      <vt:lpstr>An Example  Data Placement in Hadoop Clusters</vt:lpstr>
      <vt:lpstr>An Example  Data Placement in Hadoop Clusters (cont.)</vt:lpstr>
      <vt:lpstr>Another Example – How to think I/O Performance Bottleneck Problems in Bioinformatics Applications</vt:lpstr>
      <vt:lpstr>8. Understand the faculty</vt:lpstr>
      <vt:lpstr>9. Study successful people</vt:lpstr>
      <vt:lpstr>10. Have a Life</vt:lpstr>
      <vt:lpstr>Further Research</vt:lpstr>
      <vt:lpstr>Slide 31</vt:lpstr>
      <vt:lpstr>Slide 32</vt:lpstr>
      <vt:lpstr>Slide 33</vt:lpstr>
      <vt:lpstr>Slide 34</vt:lpstr>
      <vt:lpstr>Summary</vt:lpstr>
      <vt:lpstr>Questions</vt:lpstr>
    </vt:vector>
  </TitlesOfParts>
  <Company>Auburn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Aileen Broaddus</dc:creator>
  <cp:lastModifiedBy>x</cp:lastModifiedBy>
  <cp:revision>209</cp:revision>
  <dcterms:created xsi:type="dcterms:W3CDTF">2007-03-16T13:06:47Z</dcterms:created>
  <dcterms:modified xsi:type="dcterms:W3CDTF">2015-06-04T06:16:51Z</dcterms:modified>
</cp:coreProperties>
</file>